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9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98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9" r:id="rId35"/>
    <p:sldId id="300" r:id="rId36"/>
    <p:sldId id="289" r:id="rId37"/>
    <p:sldId id="290" r:id="rId38"/>
    <p:sldId id="291" r:id="rId39"/>
    <p:sldId id="292" r:id="rId40"/>
    <p:sldId id="293" r:id="rId41"/>
    <p:sldId id="296" r:id="rId42"/>
    <p:sldId id="294" r:id="rId43"/>
    <p:sldId id="295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660"/>
  </p:normalViewPr>
  <p:slideViewPr>
    <p:cSldViewPr>
      <p:cViewPr varScale="1">
        <p:scale>
          <a:sx n="69" d="100"/>
          <a:sy n="69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ook1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ook1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ook1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exceller\new%20price%20effect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exceller\new%20price%20effect.xlsx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Hande%20Yaman\Desktop\exceller\new%20price%20effect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ropbox\HANDE_G_YAMAN\MSThesis\Book1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etayla%20ilgili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etayla%20ilgili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AppData\Roaming\Microsoft\Excel\kjkljlk%20(version%201).xlsb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betayla%20ilgili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C1%20de&#287;i&#351;im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C1%20de&#287;i&#351;im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AppData\Roaming\Microsoft\Excel\kjkljlk%20(version%201).xlsb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ropbox\HANDE_G_YAMAN\MSThesis\n=0%20ve%20n=N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ropbox\HANDE_G_YAMAN\MSThesis\n=0%20ve%20n=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ropbox\HANDE_G_YAMAN\MSThesis\n=0%20ve%20n=N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ropbox\HANDE_G_YAMAN\MSThesis\n=0%20ve%20n=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esign%20impact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nde%20Yaman\Desktop\design%20impac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α=0.1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Sheet1!$E$4:$M$4</c:f>
              <c:numCache>
                <c:formatCode>General</c:formatCode>
                <c:ptCount val="9"/>
                <c:pt idx="0">
                  <c:v>1056250</c:v>
                </c:pt>
                <c:pt idx="1">
                  <c:v>1060320</c:v>
                </c:pt>
                <c:pt idx="2">
                  <c:v>1064410</c:v>
                </c:pt>
                <c:pt idx="3">
                  <c:v>1068510</c:v>
                </c:pt>
                <c:pt idx="4">
                  <c:v>1072640</c:v>
                </c:pt>
                <c:pt idx="5">
                  <c:v>1076780</c:v>
                </c:pt>
                <c:pt idx="6">
                  <c:v>1081540</c:v>
                </c:pt>
                <c:pt idx="7">
                  <c:v>1087090</c:v>
                </c:pt>
                <c:pt idx="8">
                  <c:v>1092650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α=0.2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Sheet1!$E$5:$M$5</c:f>
              <c:numCache>
                <c:formatCode>General</c:formatCode>
                <c:ptCount val="9"/>
                <c:pt idx="0">
                  <c:v>827518</c:v>
                </c:pt>
                <c:pt idx="1">
                  <c:v>833286</c:v>
                </c:pt>
                <c:pt idx="2">
                  <c:v>839066</c:v>
                </c:pt>
                <c:pt idx="3">
                  <c:v>844857</c:v>
                </c:pt>
                <c:pt idx="4">
                  <c:v>852431</c:v>
                </c:pt>
                <c:pt idx="5">
                  <c:v>859661</c:v>
                </c:pt>
                <c:pt idx="6">
                  <c:v>866899</c:v>
                </c:pt>
                <c:pt idx="7">
                  <c:v>874146</c:v>
                </c:pt>
                <c:pt idx="8">
                  <c:v>881400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α=0.3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pPr>
              <a:ln>
                <a:solidFill>
                  <a:schemeClr val="tx1"/>
                </a:solidFill>
                <a:prstDash val="dash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Sheet1!$E$6:$M$6</c:f>
              <c:numCache>
                <c:formatCode>General</c:formatCode>
                <c:ptCount val="9"/>
                <c:pt idx="0">
                  <c:v>626247</c:v>
                </c:pt>
                <c:pt idx="1">
                  <c:v>634917</c:v>
                </c:pt>
                <c:pt idx="2">
                  <c:v>643820</c:v>
                </c:pt>
                <c:pt idx="3">
                  <c:v>652726</c:v>
                </c:pt>
                <c:pt idx="4">
                  <c:v>661634</c:v>
                </c:pt>
                <c:pt idx="5">
                  <c:v>675460</c:v>
                </c:pt>
                <c:pt idx="6">
                  <c:v>679460</c:v>
                </c:pt>
                <c:pt idx="7">
                  <c:v>688377</c:v>
                </c:pt>
                <c:pt idx="8">
                  <c:v>697297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Sheet1!$B$7</c:f>
              <c:strCache>
                <c:ptCount val="1"/>
                <c:pt idx="0">
                  <c:v>α=0.4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  <a:bevel/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Sheet1!$E$7:$M$7</c:f>
              <c:numCache>
                <c:formatCode>General</c:formatCode>
                <c:ptCount val="9"/>
                <c:pt idx="0">
                  <c:v>455810</c:v>
                </c:pt>
                <c:pt idx="1">
                  <c:v>466368</c:v>
                </c:pt>
                <c:pt idx="2">
                  <c:v>476927</c:v>
                </c:pt>
                <c:pt idx="3">
                  <c:v>487485</c:v>
                </c:pt>
                <c:pt idx="4">
                  <c:v>498043</c:v>
                </c:pt>
                <c:pt idx="5">
                  <c:v>508602</c:v>
                </c:pt>
                <c:pt idx="6">
                  <c:v>519738</c:v>
                </c:pt>
                <c:pt idx="7">
                  <c:v>531983</c:v>
                </c:pt>
                <c:pt idx="8">
                  <c:v>544228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Sheet1!$B$8</c:f>
              <c:strCache>
                <c:ptCount val="1"/>
                <c:pt idx="0">
                  <c:v>α=0.5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Sheet1!$E$8:$M$8</c:f>
              <c:numCache>
                <c:formatCode>General</c:formatCode>
                <c:ptCount val="9"/>
                <c:pt idx="0">
                  <c:v>312971</c:v>
                </c:pt>
                <c:pt idx="1">
                  <c:v>325116</c:v>
                </c:pt>
                <c:pt idx="2">
                  <c:v>337267</c:v>
                </c:pt>
                <c:pt idx="3">
                  <c:v>349423</c:v>
                </c:pt>
                <c:pt idx="4">
                  <c:v>363283</c:v>
                </c:pt>
                <c:pt idx="5">
                  <c:v>377269</c:v>
                </c:pt>
                <c:pt idx="6">
                  <c:v>391260</c:v>
                </c:pt>
                <c:pt idx="7">
                  <c:v>405254</c:v>
                </c:pt>
                <c:pt idx="8">
                  <c:v>419252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Sheet1!$B$9</c:f>
              <c:strCache>
                <c:ptCount val="1"/>
                <c:pt idx="0">
                  <c:v>α=0.6</c:v>
                </c:pt>
              </c:strCache>
            </c:strRef>
          </c:tx>
          <c:spPr>
            <a:ln w="28575">
              <a:solidFill>
                <a:schemeClr val="tx1"/>
              </a:solidFill>
              <a:prstDash val="sysDot"/>
            </a:ln>
          </c:spPr>
          <c:marker>
            <c:spPr>
              <a:ln w="28575"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Sheet1!$E$9:$M$9</c:f>
              <c:numCache>
                <c:formatCode>General</c:formatCode>
                <c:ptCount val="9"/>
                <c:pt idx="0">
                  <c:v>249001</c:v>
                </c:pt>
                <c:pt idx="1">
                  <c:v>249001</c:v>
                </c:pt>
                <c:pt idx="2">
                  <c:v>249001</c:v>
                </c:pt>
                <c:pt idx="3">
                  <c:v>249001</c:v>
                </c:pt>
                <c:pt idx="4">
                  <c:v>258617</c:v>
                </c:pt>
                <c:pt idx="5">
                  <c:v>274380</c:v>
                </c:pt>
                <c:pt idx="6">
                  <c:v>290163</c:v>
                </c:pt>
                <c:pt idx="7">
                  <c:v>305963</c:v>
                </c:pt>
                <c:pt idx="8">
                  <c:v>323234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Sheet1!$B$10</c:f>
              <c:strCache>
                <c:ptCount val="1"/>
                <c:pt idx="0">
                  <c:v>α=0.7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Sheet1!$E$10:$M$10</c:f>
              <c:numCache>
                <c:formatCode>General</c:formatCode>
                <c:ptCount val="9"/>
                <c:pt idx="0">
                  <c:v>249001</c:v>
                </c:pt>
                <c:pt idx="1">
                  <c:v>249001</c:v>
                </c:pt>
                <c:pt idx="2">
                  <c:v>249001</c:v>
                </c:pt>
                <c:pt idx="3">
                  <c:v>249001</c:v>
                </c:pt>
                <c:pt idx="4">
                  <c:v>249001</c:v>
                </c:pt>
                <c:pt idx="5">
                  <c:v>249001</c:v>
                </c:pt>
                <c:pt idx="6">
                  <c:v>249001</c:v>
                </c:pt>
                <c:pt idx="7">
                  <c:v>249001</c:v>
                </c:pt>
                <c:pt idx="8">
                  <c:v>260292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Sheet1!$B$11</c:f>
              <c:strCache>
                <c:ptCount val="1"/>
                <c:pt idx="0">
                  <c:v>α=0.8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Sheet1!$E$11:$M$11</c:f>
              <c:numCache>
                <c:formatCode>General</c:formatCode>
                <c:ptCount val="9"/>
                <c:pt idx="0">
                  <c:v>249001</c:v>
                </c:pt>
                <c:pt idx="1">
                  <c:v>249001</c:v>
                </c:pt>
                <c:pt idx="2">
                  <c:v>249001</c:v>
                </c:pt>
                <c:pt idx="3">
                  <c:v>249001</c:v>
                </c:pt>
                <c:pt idx="4">
                  <c:v>249001</c:v>
                </c:pt>
                <c:pt idx="5">
                  <c:v>249001</c:v>
                </c:pt>
                <c:pt idx="6">
                  <c:v>249001</c:v>
                </c:pt>
                <c:pt idx="7">
                  <c:v>249001</c:v>
                </c:pt>
                <c:pt idx="8">
                  <c:v>249001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Sheet1!$B$12</c:f>
              <c:strCache>
                <c:ptCount val="1"/>
                <c:pt idx="0">
                  <c:v>α=0.9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pPr>
              <a:ln>
                <a:solidFill>
                  <a:schemeClr val="tx1"/>
                </a:solidFill>
                <a:prstDash val="dash"/>
              </a:ln>
            </c:spPr>
          </c:marker>
          <c:cat>
            <c:strRef>
              <c:f>Sheet1!$D$4:$D$12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Sheet1!$E$12:$M$12</c:f>
              <c:numCache>
                <c:formatCode>General</c:formatCode>
                <c:ptCount val="9"/>
                <c:pt idx="0">
                  <c:v>249001</c:v>
                </c:pt>
                <c:pt idx="1">
                  <c:v>249001</c:v>
                </c:pt>
                <c:pt idx="2">
                  <c:v>249001</c:v>
                </c:pt>
                <c:pt idx="3">
                  <c:v>249001</c:v>
                </c:pt>
                <c:pt idx="4">
                  <c:v>249001</c:v>
                </c:pt>
                <c:pt idx="5">
                  <c:v>249001</c:v>
                </c:pt>
                <c:pt idx="6">
                  <c:v>249001</c:v>
                </c:pt>
                <c:pt idx="7">
                  <c:v>249001</c:v>
                </c:pt>
                <c:pt idx="8">
                  <c:v>249001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2588288"/>
        <c:axId val="152590592"/>
      </c:lineChart>
      <c:catAx>
        <c:axId val="152588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/>
                  <a:t>Remanufacturing Effort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590592"/>
        <c:crosses val="autoZero"/>
        <c:auto val="1"/>
        <c:lblAlgn val="ctr"/>
        <c:lblOffset val="100"/>
        <c:noMultiLvlLbl val="0"/>
      </c:catAx>
      <c:valAx>
        <c:axId val="15259059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588288"/>
        <c:crosses val="autoZero"/>
        <c:crossBetween val="between"/>
      </c:valAx>
      <c:spPr>
        <a:solidFill>
          <a:schemeClr val="bg1"/>
        </a:solidFill>
      </c:spPr>
    </c:plotArea>
    <c:legend>
      <c:legendPos val="r"/>
      <c:layout>
        <c:manualLayout>
          <c:xMode val="edge"/>
          <c:yMode val="edge"/>
          <c:x val="0.81091757255039465"/>
          <c:y val="5.5225186403938316E-2"/>
          <c:w val="0.15129565282072538"/>
          <c:h val="0.8895496271921233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Sheet4!$M$17:$U$17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Sheet4!$N$2:$N$10</c:f>
              <c:numCache>
                <c:formatCode>General</c:formatCode>
                <c:ptCount val="9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5187840"/>
        <c:axId val="155210496"/>
      </c:lineChart>
      <c:catAx>
        <c:axId val="1551878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Percentage of retained value </a:t>
                </a:r>
                <a:r>
                  <a:rPr lang="tr-TR" sz="1200" b="1" i="1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tr-TR" sz="120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155210496"/>
        <c:crosses val="autoZero"/>
        <c:auto val="1"/>
        <c:lblAlgn val="ctr"/>
        <c:lblOffset val="100"/>
        <c:noMultiLvlLbl val="0"/>
      </c:catAx>
      <c:valAx>
        <c:axId val="15521049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Leasing Time 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155187840"/>
        <c:crosses val="autoZero"/>
        <c:crossBetween val="between"/>
      </c:valAx>
      <c:spPr>
        <a:solidFill>
          <a:schemeClr val="bg1"/>
        </a:solidFill>
        <a:ln w="19050"/>
      </c:spPr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Sheet5!$Q$2:$Q$10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Sheet5!$O$2:$O$10</c:f>
              <c:numCache>
                <c:formatCode>General</c:formatCode>
                <c:ptCount val="9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5222784"/>
        <c:axId val="155224704"/>
      </c:lineChart>
      <c:catAx>
        <c:axId val="1552227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Percentage of retained value </a:t>
                </a:r>
                <a:r>
                  <a:rPr lang="tr-TR" sz="1200" b="1" i="1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tr-TR" sz="120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155224704"/>
        <c:crosses val="autoZero"/>
        <c:auto val="1"/>
        <c:lblAlgn val="ctr"/>
        <c:lblOffset val="100"/>
        <c:noMultiLvlLbl val="0"/>
      </c:catAx>
      <c:valAx>
        <c:axId val="1552247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Leasing Time 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15522278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 w="28575"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Sheet3!$R$3:$R$11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Sheet3!$O$3:$O$11</c:f>
              <c:numCache>
                <c:formatCode>General</c:formatCode>
                <c:ptCount val="9"/>
                <c:pt idx="0">
                  <c:v>11</c:v>
                </c:pt>
                <c:pt idx="1">
                  <c:v>11</c:v>
                </c:pt>
                <c:pt idx="2">
                  <c:v>10</c:v>
                </c:pt>
                <c:pt idx="3">
                  <c:v>7</c:v>
                </c:pt>
                <c:pt idx="4">
                  <c:v>6</c:v>
                </c:pt>
                <c:pt idx="5">
                  <c:v>5</c:v>
                </c:pt>
                <c:pt idx="6">
                  <c:v>3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6007040"/>
        <c:axId val="156017408"/>
      </c:lineChart>
      <c:catAx>
        <c:axId val="1560070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Percentage of retained value </a:t>
                </a:r>
                <a:r>
                  <a:rPr lang="tr-TR" sz="1200" b="1" i="1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α</a:t>
                </a: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tr-TR" sz="120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crossAx val="156017408"/>
        <c:crosses val="autoZero"/>
        <c:auto val="1"/>
        <c:lblAlgn val="ctr"/>
        <c:lblOffset val="100"/>
        <c:noMultiLvlLbl val="0"/>
      </c:catAx>
      <c:valAx>
        <c:axId val="15601740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Leasing Time 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6007040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Sheet1!$T$2:$T$10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Sheet1!$K$14:$K$21</c:f>
              <c:numCache>
                <c:formatCode>0.00</c:formatCode>
                <c:ptCount val="8"/>
                <c:pt idx="0">
                  <c:v>597.35599999999999</c:v>
                </c:pt>
                <c:pt idx="1">
                  <c:v>609.52499999999998</c:v>
                </c:pt>
                <c:pt idx="2">
                  <c:v>625.17100000000005</c:v>
                </c:pt>
                <c:pt idx="3">
                  <c:v>646.03300000000002</c:v>
                </c:pt>
                <c:pt idx="4">
                  <c:v>675.24</c:v>
                </c:pt>
                <c:pt idx="5">
                  <c:v>719.05</c:v>
                </c:pt>
                <c:pt idx="6">
                  <c:v>792.06700000000001</c:v>
                </c:pt>
                <c:pt idx="7">
                  <c:v>938.1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6035328"/>
        <c:axId val="172568960"/>
      </c:lineChart>
      <c:catAx>
        <c:axId val="1560353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Percentage</a:t>
                </a:r>
                <a:r>
                  <a:rPr lang="tr-TR" baseline="0"/>
                  <a:t> of retained value </a:t>
                </a:r>
                <a:endParaRPr lang="en-US"/>
              </a:p>
            </c:rich>
          </c:tx>
          <c:layout/>
          <c:overlay val="0"/>
        </c:title>
        <c:majorTickMark val="none"/>
        <c:minorTickMark val="none"/>
        <c:tickLblPos val="nextTo"/>
        <c:crossAx val="172568960"/>
        <c:crosses val="autoZero"/>
        <c:auto val="1"/>
        <c:lblAlgn val="ctr"/>
        <c:lblOffset val="100"/>
        <c:noMultiLvlLbl val="0"/>
      </c:catAx>
      <c:valAx>
        <c:axId val="17256896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New product price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156035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Sheet1!$T$2:$T$10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Sheet1!$M$14:$M$20</c:f>
              <c:numCache>
                <c:formatCode>0.00</c:formatCode>
                <c:ptCount val="7"/>
                <c:pt idx="0">
                  <c:v>663.9</c:v>
                </c:pt>
                <c:pt idx="1">
                  <c:v>684.44</c:v>
                </c:pt>
                <c:pt idx="2">
                  <c:v>710.79</c:v>
                </c:pt>
                <c:pt idx="3">
                  <c:v>745.92</c:v>
                </c:pt>
                <c:pt idx="4">
                  <c:v>795.11</c:v>
                </c:pt>
                <c:pt idx="5">
                  <c:v>868.88699999999994</c:v>
                </c:pt>
                <c:pt idx="6">
                  <c:v>991.85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72585344"/>
        <c:axId val="172587264"/>
      </c:lineChart>
      <c:catAx>
        <c:axId val="1725853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tr-TR" sz="1200" b="1" i="0" baseline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Percentage of retained value </a:t>
                </a:r>
                <a:endParaRPr lang="tr-TR" sz="120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crossAx val="172587264"/>
        <c:crosses val="autoZero"/>
        <c:auto val="1"/>
        <c:lblAlgn val="ctr"/>
        <c:lblOffset val="100"/>
        <c:noMultiLvlLbl val="0"/>
      </c:catAx>
      <c:valAx>
        <c:axId val="1725872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New product price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172585344"/>
        <c:crosses val="autoZero"/>
        <c:crossBetween val="between"/>
      </c:valAx>
      <c:spPr>
        <a:ln>
          <a:solidFill>
            <a:schemeClr val="tx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Sheet1!$T$2:$T$10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Sheet1!$O$14:$O$18</c:f>
              <c:numCache>
                <c:formatCode>0.00</c:formatCode>
                <c:ptCount val="5"/>
                <c:pt idx="0">
                  <c:v>734.29899999999998</c:v>
                </c:pt>
                <c:pt idx="1">
                  <c:v>763.58600000000001</c:v>
                </c:pt>
                <c:pt idx="2">
                  <c:v>801.24099999999999</c:v>
                </c:pt>
                <c:pt idx="3">
                  <c:v>851.44799999999998</c:v>
                </c:pt>
                <c:pt idx="4">
                  <c:v>921.73800000000006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72620032"/>
        <c:axId val="160960896"/>
      </c:lineChart>
      <c:catAx>
        <c:axId val="1726200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 sz="1200" b="1" i="0" baseline="0">
                    <a:effectLst/>
                  </a:rPr>
                  <a:t>Percentage of retained value </a:t>
                </a:r>
                <a:endParaRPr lang="tr-TR" sz="1200">
                  <a:effectLst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crossAx val="160960896"/>
        <c:crosses val="autoZero"/>
        <c:auto val="1"/>
        <c:lblAlgn val="ctr"/>
        <c:lblOffset val="100"/>
        <c:noMultiLvlLbl val="0"/>
      </c:catAx>
      <c:valAx>
        <c:axId val="16096089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New product price</a:t>
                </a: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172620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41666666666665"/>
          <c:y val="0.13055592009332168"/>
          <c:w val="0.57948600174978127"/>
          <c:h val="0.63925889472149311"/>
        </c:manualLayout>
      </c:layout>
      <c:lineChart>
        <c:grouping val="standard"/>
        <c:varyColors val="0"/>
        <c:ser>
          <c:idx val="0"/>
          <c:order val="0"/>
          <c:tx>
            <c:strRef>
              <c:f>Sheet1!$F$4</c:f>
              <c:strCache>
                <c:ptCount val="1"/>
                <c:pt idx="0">
                  <c:v>β=0.1</c:v>
                </c:pt>
              </c:strCache>
            </c:strRef>
          </c:tx>
          <c:spPr>
            <a:ln>
              <a:solidFill>
                <a:schemeClr val="tx1"/>
              </a:solidFill>
              <a:prstDash val="lgDash"/>
            </a:ln>
          </c:spPr>
          <c:marker>
            <c:spPr>
              <a:ln>
                <a:solidFill>
                  <a:schemeClr val="tx1"/>
                </a:solidFill>
                <a:prstDash val="lgDash"/>
              </a:ln>
            </c:spPr>
          </c:marker>
          <c:cat>
            <c:strRef>
              <c:f>Sheet1!$Q$3:$Q$11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Sheet1!$B$5:$B$13</c:f>
              <c:numCache>
                <c:formatCode>General</c:formatCode>
                <c:ptCount val="9"/>
                <c:pt idx="0">
                  <c:v>1056250</c:v>
                </c:pt>
                <c:pt idx="1">
                  <c:v>827518</c:v>
                </c:pt>
                <c:pt idx="2">
                  <c:v>626247</c:v>
                </c:pt>
                <c:pt idx="3">
                  <c:v>455810</c:v>
                </c:pt>
                <c:pt idx="4">
                  <c:v>312971</c:v>
                </c:pt>
                <c:pt idx="5">
                  <c:v>249001</c:v>
                </c:pt>
                <c:pt idx="6">
                  <c:v>249001</c:v>
                </c:pt>
                <c:pt idx="7">
                  <c:v>249001</c:v>
                </c:pt>
                <c:pt idx="8">
                  <c:v>249001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Sheet1!$F$5</c:f>
              <c:strCache>
                <c:ptCount val="1"/>
                <c:pt idx="0">
                  <c:v>β=0.5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pPr>
              <a:ln>
                <a:solidFill>
                  <a:schemeClr val="tx1"/>
                </a:solidFill>
                <a:prstDash val="dash"/>
              </a:ln>
            </c:spPr>
          </c:marker>
          <c:cat>
            <c:strRef>
              <c:f>Sheet1!$Q$3:$Q$11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Sheet1!$C$5:$C$13</c:f>
              <c:numCache>
                <c:formatCode>General</c:formatCode>
                <c:ptCount val="9"/>
                <c:pt idx="0">
                  <c:v>1072640</c:v>
                </c:pt>
                <c:pt idx="1">
                  <c:v>852431</c:v>
                </c:pt>
                <c:pt idx="2">
                  <c:v>661634</c:v>
                </c:pt>
                <c:pt idx="3">
                  <c:v>498043</c:v>
                </c:pt>
                <c:pt idx="4">
                  <c:v>363283</c:v>
                </c:pt>
                <c:pt idx="5">
                  <c:v>258617</c:v>
                </c:pt>
                <c:pt idx="6">
                  <c:v>249001</c:v>
                </c:pt>
                <c:pt idx="7">
                  <c:v>249001</c:v>
                </c:pt>
                <c:pt idx="8">
                  <c:v>249001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Sheet1!$F$6</c:f>
              <c:strCache>
                <c:ptCount val="1"/>
                <c:pt idx="0">
                  <c:v>β=0.9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Sheet1!$Q$3:$Q$11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Sheet1!$D$5:$D$13</c:f>
              <c:numCache>
                <c:formatCode>General</c:formatCode>
                <c:ptCount val="9"/>
                <c:pt idx="0">
                  <c:v>1092650</c:v>
                </c:pt>
                <c:pt idx="1">
                  <c:v>881400</c:v>
                </c:pt>
                <c:pt idx="2">
                  <c:v>697297</c:v>
                </c:pt>
                <c:pt idx="3">
                  <c:v>544228</c:v>
                </c:pt>
                <c:pt idx="4">
                  <c:v>419252</c:v>
                </c:pt>
                <c:pt idx="5">
                  <c:v>323234</c:v>
                </c:pt>
                <c:pt idx="6">
                  <c:v>260292</c:v>
                </c:pt>
                <c:pt idx="7">
                  <c:v>249001</c:v>
                </c:pt>
                <c:pt idx="8">
                  <c:v>249001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60988544"/>
        <c:axId val="172635648"/>
      </c:lineChart>
      <c:catAx>
        <c:axId val="1609885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Percentage of Retained</a:t>
                </a:r>
                <a:r>
                  <a:rPr lang="tr-TR" baseline="0"/>
                  <a:t> Value</a:t>
                </a:r>
              </a:p>
              <a:p>
                <a:pPr>
                  <a:defRPr/>
                </a:pPr>
                <a:endParaRPr lang="en-US"/>
              </a:p>
            </c:rich>
          </c:tx>
          <c:layout/>
          <c:overlay val="0"/>
        </c:title>
        <c:majorTickMark val="none"/>
        <c:minorTickMark val="none"/>
        <c:tickLblPos val="nextTo"/>
        <c:crossAx val="172635648"/>
        <c:crosses val="autoZero"/>
        <c:auto val="1"/>
        <c:lblAlgn val="ctr"/>
        <c:lblOffset val="100"/>
        <c:noMultiLvlLbl val="0"/>
      </c:catAx>
      <c:valAx>
        <c:axId val="17263564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60988544"/>
        <c:crosses val="autoZero"/>
        <c:crossBetween val="between"/>
      </c:valAx>
      <c:spPr>
        <a:solidFill>
          <a:schemeClr val="bg1"/>
        </a:solidFill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Sheet1!$AA$15</c:f>
              <c:strCache>
                <c:ptCount val="1"/>
                <c:pt idx="0">
                  <c:v>α=0.1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Sheet1!$C$4:$K$4</c:f>
              <c:numCache>
                <c:formatCode>General</c:formatCode>
                <c:ptCount val="9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  <c:pt idx="5">
                  <c:v>12</c:v>
                </c:pt>
                <c:pt idx="6">
                  <c:v>11</c:v>
                </c:pt>
                <c:pt idx="7">
                  <c:v>11</c:v>
                </c:pt>
                <c:pt idx="8">
                  <c:v>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Sheet1!$AA$16</c:f>
              <c:strCache>
                <c:ptCount val="1"/>
                <c:pt idx="0">
                  <c:v>α=0.2</c:v>
                </c:pt>
              </c:strCache>
            </c:strRef>
          </c:tx>
          <c:spPr>
            <a:ln w="19050">
              <a:solidFill>
                <a:schemeClr val="tx1"/>
              </a:solidFill>
              <a:prstDash val="sysDash"/>
            </a:ln>
          </c:spPr>
          <c:marker>
            <c:spPr>
              <a:ln w="19050"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Sheet1!$C$5:$K$5</c:f>
              <c:numCache>
                <c:formatCode>General</c:formatCode>
                <c:ptCount val="9"/>
                <c:pt idx="0">
                  <c:v>11</c:v>
                </c:pt>
                <c:pt idx="1">
                  <c:v>11</c:v>
                </c:pt>
                <c:pt idx="2">
                  <c:v>11</c:v>
                </c:pt>
                <c:pt idx="3">
                  <c:v>11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Sheet1!$AA$17</c:f>
              <c:strCache>
                <c:ptCount val="1"/>
                <c:pt idx="0">
                  <c:v>α=0.3</c:v>
                </c:pt>
              </c:strCache>
            </c:strRef>
          </c:tx>
          <c:spPr>
            <a:ln w="19050">
              <a:solidFill>
                <a:schemeClr val="tx1"/>
              </a:solidFill>
              <a:prstDash val="dash"/>
            </a:ln>
          </c:spPr>
          <c:marker>
            <c:spPr>
              <a:ln w="19050">
                <a:solidFill>
                  <a:schemeClr val="tx1"/>
                </a:solidFill>
                <a:prstDash val="dash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Sheet1!$C$6:$K$6</c:f>
              <c:numCache>
                <c:formatCode>General</c:formatCode>
                <c:ptCount val="9"/>
                <c:pt idx="0">
                  <c:v>10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9</c:v>
                </c:pt>
                <c:pt idx="6">
                  <c:v>9</c:v>
                </c:pt>
                <c:pt idx="7">
                  <c:v>9</c:v>
                </c:pt>
                <c:pt idx="8">
                  <c:v>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Sheet1!$AA$18</c:f>
              <c:strCache>
                <c:ptCount val="1"/>
                <c:pt idx="0">
                  <c:v>α=0.4</c:v>
                </c:pt>
              </c:strCache>
            </c:strRef>
          </c:tx>
          <c:spPr>
            <a:ln w="19050">
              <a:solidFill>
                <a:schemeClr val="tx1"/>
              </a:solidFill>
              <a:prstDash val="lgDash"/>
            </a:ln>
          </c:spPr>
          <c:marker>
            <c:spPr>
              <a:ln w="19050">
                <a:solidFill>
                  <a:schemeClr val="tx1"/>
                </a:solidFill>
                <a:prstDash val="lgDash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Sheet1!$C$7:$K$7</c:f>
              <c:numCache>
                <c:formatCode>General</c:formatCode>
                <c:ptCount val="9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7</c:v>
                </c:pt>
                <c:pt idx="7">
                  <c:v>7</c:v>
                </c:pt>
                <c:pt idx="8">
                  <c:v>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Sheet1!$AA$19</c:f>
              <c:strCache>
                <c:ptCount val="1"/>
                <c:pt idx="0">
                  <c:v>α=0.5</c:v>
                </c:pt>
              </c:strCache>
            </c:strRef>
          </c:tx>
          <c:spPr>
            <a:ln w="19050">
              <a:solidFill>
                <a:schemeClr val="tx1"/>
              </a:solidFill>
              <a:prstDash val="lgDashDotDot"/>
            </a:ln>
          </c:spPr>
          <c:marker>
            <c:spPr>
              <a:ln w="19050">
                <a:solidFill>
                  <a:schemeClr val="tx1"/>
                </a:solidFill>
                <a:prstDash val="lgDashDotDot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Sheet1!$C$8:$K$8</c:f>
              <c:numCache>
                <c:formatCode>General</c:formatCode>
                <c:ptCount val="9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Sheet1!$AA$20</c:f>
              <c:strCache>
                <c:ptCount val="1"/>
                <c:pt idx="0">
                  <c:v>α=0.6</c:v>
                </c:pt>
              </c:strCache>
            </c:strRef>
          </c:tx>
          <c:spPr>
            <a:ln w="19050">
              <a:solidFill>
                <a:schemeClr val="tx1"/>
              </a:solidFill>
              <a:prstDash val="sysDash"/>
            </a:ln>
          </c:spPr>
          <c:marker>
            <c:spPr>
              <a:ln w="19050"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Sheet1!$C$9:$K$9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Sheet1!$AA$21</c:f>
              <c:strCache>
                <c:ptCount val="1"/>
                <c:pt idx="0">
                  <c:v>α=0.7</c:v>
                </c:pt>
              </c:strCache>
            </c:strRef>
          </c:tx>
          <c:spPr>
            <a:ln w="19050">
              <a:solidFill>
                <a:schemeClr val="tx1"/>
              </a:solidFill>
              <a:prstDash val="dashDot"/>
            </a:ln>
          </c:spPr>
          <c:marker>
            <c:spPr>
              <a:ln w="19050">
                <a:solidFill>
                  <a:schemeClr val="tx1"/>
                </a:solidFill>
                <a:prstDash val="dashDot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Sheet1!$C$10:$K$10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Sheet1!$AA$22</c:f>
              <c:strCache>
                <c:ptCount val="1"/>
                <c:pt idx="0">
                  <c:v>α=0.8</c:v>
                </c:pt>
              </c:strCache>
            </c:strRef>
          </c:tx>
          <c:spPr>
            <a:ln w="19050">
              <a:solidFill>
                <a:schemeClr val="tx1"/>
              </a:solidFill>
              <a:prstDash val="lgDash"/>
            </a:ln>
          </c:spPr>
          <c:marker>
            <c:spPr>
              <a:ln w="19050">
                <a:solidFill>
                  <a:schemeClr val="tx1"/>
                </a:solidFill>
                <a:prstDash val="lgDash"/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Sheet1!$C$11:$K$11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Sheet1!$AA$23</c:f>
              <c:strCache>
                <c:ptCount val="1"/>
                <c:pt idx="0">
                  <c:v>α=0.9</c:v>
                </c:pt>
              </c:strCache>
            </c:strRef>
          </c:tx>
          <c:spPr>
            <a:ln w="19050">
              <a:solidFill>
                <a:schemeClr val="tx1"/>
              </a:solidFill>
            </a:ln>
          </c:spPr>
          <c:marker>
            <c:spPr>
              <a:ln w="19050">
                <a:solidFill>
                  <a:schemeClr val="tx1"/>
                </a:solidFill>
              </a:ln>
            </c:spPr>
          </c:marker>
          <c:cat>
            <c:strRef>
              <c:f>Sheet1!$B$4:$B$12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Sheet1!$C$12:$K$12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187904"/>
        <c:axId val="180190208"/>
      </c:lineChart>
      <c:catAx>
        <c:axId val="1801879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Remanufacturing Effort </a:t>
                </a:r>
                <a:r>
                  <a:rPr lang="el-GR" i="1"/>
                  <a:t>β</a:t>
                </a:r>
              </a:p>
            </c:rich>
          </c:tx>
          <c:layout>
            <c:manualLayout>
              <c:xMode val="edge"/>
              <c:yMode val="edge"/>
              <c:x val="0.27819091873477864"/>
              <c:y val="0.8955868544600939"/>
            </c:manualLayout>
          </c:layout>
          <c:overlay val="0"/>
        </c:title>
        <c:majorTickMark val="none"/>
        <c:minorTickMark val="none"/>
        <c:tickLblPos val="nextTo"/>
        <c:crossAx val="180190208"/>
        <c:crosses val="autoZero"/>
        <c:auto val="1"/>
        <c:lblAlgn val="ctr"/>
        <c:lblOffset val="100"/>
        <c:noMultiLvlLbl val="0"/>
      </c:catAx>
      <c:valAx>
        <c:axId val="18019020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Durability </a:t>
                </a:r>
                <a:r>
                  <a:rPr lang="en-US" i="1"/>
                  <a:t>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0187904"/>
        <c:crosses val="autoZero"/>
        <c:crossBetween val="between"/>
      </c:valAx>
      <c:spPr>
        <a:solidFill>
          <a:schemeClr val="bg1"/>
        </a:solidFill>
        <a:ln w="19050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82100238663484"/>
          <c:y val="6.5791182881800789E-2"/>
          <c:w val="0.6443275139533573"/>
          <c:h val="0.65330486231593932"/>
        </c:manualLayout>
      </c:layout>
      <c:lineChart>
        <c:grouping val="standard"/>
        <c:varyColors val="0"/>
        <c:ser>
          <c:idx val="0"/>
          <c:order val="0"/>
          <c:tx>
            <c:strRef>
              <c:f>Sheet1!$S$3</c:f>
              <c:strCache>
                <c:ptCount val="1"/>
                <c:pt idx="0">
                  <c:v>N=5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c:spPr>
          <c:marker>
            <c:spPr>
              <a:ln>
                <a:solidFill>
                  <a:schemeClr val="tx1">
                    <a:lumMod val="95000"/>
                    <a:lumOff val="5000"/>
                  </a:schemeClr>
                </a:solidFill>
                <a:prstDash val="sysDot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Sheet1!$K$2:$K$10</c:f>
              <c:numCache>
                <c:formatCode>General</c:formatCode>
                <c:ptCount val="9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Sheet1!$S$4</c:f>
              <c:strCache>
                <c:ptCount val="1"/>
                <c:pt idx="0">
                  <c:v>N=10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c:spPr>
          <c:marker>
            <c:spPr>
              <a:ln>
                <a:solidFill>
                  <a:schemeClr val="tx1">
                    <a:lumMod val="95000"/>
                    <a:lumOff val="5000"/>
                  </a:schemeClr>
                </a:solidFill>
                <a:prstDash val="sysDash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Sheet1!$L$2:$L$10</c:f>
              <c:numCache>
                <c:formatCode>General</c:formatCode>
                <c:ptCount val="9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5</c:v>
                </c:pt>
                <c:pt idx="8">
                  <c:v>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Sheet1!$S$5</c:f>
              <c:strCache>
                <c:ptCount val="1"/>
                <c:pt idx="0">
                  <c:v>N=15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marker>
            <c:spPr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Sheet1!$M$2:$M$10</c:f>
              <c:numCache>
                <c:formatCode>General</c:formatCode>
                <c:ptCount val="9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221440"/>
        <c:axId val="180228096"/>
      </c:lineChart>
      <c:catAx>
        <c:axId val="1802214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Remanufacturing Effort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80228096"/>
        <c:crosses val="autoZero"/>
        <c:auto val="1"/>
        <c:lblAlgn val="ctr"/>
        <c:lblOffset val="100"/>
        <c:noMultiLvlLbl val="0"/>
      </c:catAx>
      <c:valAx>
        <c:axId val="18022809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i="1"/>
                  <a:t>n*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02214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100" i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100" i="1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100" i="1"/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28639618138425"/>
          <c:y val="6.4965352134330495E-2"/>
          <c:w val="0.55080324983243445"/>
          <c:h val="0.65765668412787315"/>
        </c:manualLayout>
      </c:layout>
      <c:lineChart>
        <c:grouping val="standard"/>
        <c:varyColors val="0"/>
        <c:ser>
          <c:idx val="0"/>
          <c:order val="0"/>
          <c:tx>
            <c:strRef>
              <c:f>Sheet1!$S$3</c:f>
              <c:strCache>
                <c:ptCount val="1"/>
                <c:pt idx="0">
                  <c:v>N=5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Sheet1!$K$13:$K$21</c:f>
              <c:numCache>
                <c:formatCode>General</c:formatCode>
                <c:ptCount val="9"/>
                <c:pt idx="0">
                  <c:v>287483</c:v>
                </c:pt>
                <c:pt idx="1">
                  <c:v>303389</c:v>
                </c:pt>
                <c:pt idx="2">
                  <c:v>319303</c:v>
                </c:pt>
                <c:pt idx="3">
                  <c:v>335224</c:v>
                </c:pt>
                <c:pt idx="4">
                  <c:v>351150</c:v>
                </c:pt>
                <c:pt idx="5">
                  <c:v>367081</c:v>
                </c:pt>
                <c:pt idx="6">
                  <c:v>383017</c:v>
                </c:pt>
                <c:pt idx="7">
                  <c:v>398957</c:v>
                </c:pt>
                <c:pt idx="8">
                  <c:v>414901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Sheet1!$S$4</c:f>
              <c:strCache>
                <c:ptCount val="1"/>
                <c:pt idx="0">
                  <c:v>N=10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Sheet1!$L$13:$L$21</c:f>
              <c:numCache>
                <c:formatCode>General</c:formatCode>
                <c:ptCount val="9"/>
                <c:pt idx="0">
                  <c:v>297070</c:v>
                </c:pt>
                <c:pt idx="1">
                  <c:v>309159</c:v>
                </c:pt>
                <c:pt idx="2">
                  <c:v>321257</c:v>
                </c:pt>
                <c:pt idx="3">
                  <c:v>333364</c:v>
                </c:pt>
                <c:pt idx="4">
                  <c:v>345479</c:v>
                </c:pt>
                <c:pt idx="5">
                  <c:v>357601</c:v>
                </c:pt>
                <c:pt idx="6">
                  <c:v>369730</c:v>
                </c:pt>
                <c:pt idx="7">
                  <c:v>383291</c:v>
                </c:pt>
                <c:pt idx="8">
                  <c:v>397237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Sheet1!$S$5</c:f>
              <c:strCache>
                <c:ptCount val="1"/>
                <c:pt idx="0">
                  <c:v>N=15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Sheet1!$M$13:$M$21</c:f>
              <c:numCache>
                <c:formatCode>General</c:formatCode>
                <c:ptCount val="9"/>
                <c:pt idx="0">
                  <c:v>261216</c:v>
                </c:pt>
                <c:pt idx="1">
                  <c:v>271596</c:v>
                </c:pt>
                <c:pt idx="2">
                  <c:v>283511</c:v>
                </c:pt>
                <c:pt idx="3">
                  <c:v>295445</c:v>
                </c:pt>
                <c:pt idx="4">
                  <c:v>307396</c:v>
                </c:pt>
                <c:pt idx="5">
                  <c:v>319365</c:v>
                </c:pt>
                <c:pt idx="6">
                  <c:v>331348</c:v>
                </c:pt>
                <c:pt idx="7">
                  <c:v>343345</c:v>
                </c:pt>
                <c:pt idx="8">
                  <c:v>355734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259072"/>
        <c:axId val="180261632"/>
      </c:lineChart>
      <c:catAx>
        <c:axId val="1802590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Remanufacturing Effort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80261632"/>
        <c:crosses val="autoZero"/>
        <c:auto val="1"/>
        <c:lblAlgn val="ctr"/>
        <c:lblOffset val="100"/>
        <c:noMultiLvlLbl val="0"/>
      </c:catAx>
      <c:valAx>
        <c:axId val="18026163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025907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100" i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100" i="1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100" i="1"/>
            </a:pPr>
            <a:endParaRPr lang="en-US"/>
          </a:p>
        </c:txPr>
      </c:legendEntry>
      <c:layout/>
      <c:overlay val="0"/>
      <c:txPr>
        <a:bodyPr/>
        <a:lstStyle/>
        <a:p>
          <a:pPr>
            <a:defRPr i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47212304312001"/>
          <c:y val="0.12900203338941182"/>
          <c:w val="0.8283163965943422"/>
          <c:h val="0.56544881142880621"/>
        </c:manualLayout>
      </c:layout>
      <c:lineChart>
        <c:grouping val="standard"/>
        <c:varyColors val="0"/>
        <c:ser>
          <c:idx val="0"/>
          <c:order val="0"/>
          <c:spPr>
            <a:ln w="3810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 w="38100">
                <a:solidFill>
                  <a:schemeClr val="tx1"/>
                </a:solidFill>
              </a:ln>
            </c:spPr>
          </c:marker>
          <c:cat>
            <c:strRef>
              <c:f>Sheet1!$V$23:$V$42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Sheet1!$R$23:$R$42</c:f>
              <c:numCache>
                <c:formatCode>0</c:formatCode>
                <c:ptCount val="20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12</c:v>
                </c:pt>
                <c:pt idx="14">
                  <c:v>12</c:v>
                </c:pt>
                <c:pt idx="15">
                  <c:v>12</c:v>
                </c:pt>
                <c:pt idx="16">
                  <c:v>12</c:v>
                </c:pt>
                <c:pt idx="17">
                  <c:v>12</c:v>
                </c:pt>
                <c:pt idx="18">
                  <c:v>12</c:v>
                </c:pt>
                <c:pt idx="19">
                  <c:v>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2629248"/>
        <c:axId val="152631168"/>
      </c:lineChart>
      <c:catAx>
        <c:axId val="1526292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Design Investment C(N)</a:t>
                </a:r>
                <a:endParaRPr lang="en-US"/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631168"/>
        <c:crosses val="autoZero"/>
        <c:auto val="1"/>
        <c:lblAlgn val="ctr"/>
        <c:lblOffset val="100"/>
        <c:noMultiLvlLbl val="0"/>
      </c:catAx>
      <c:valAx>
        <c:axId val="1526311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Leasing </a:t>
                </a:r>
                <a:r>
                  <a:rPr lang="tr-TR"/>
                  <a:t>Ti</a:t>
                </a:r>
                <a:r>
                  <a:rPr lang="en-US"/>
                  <a:t>me </a:t>
                </a:r>
                <a:r>
                  <a:rPr lang="tr-TR"/>
                  <a:t> 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2.7777777777777776E-2"/>
              <c:y val="0.30741907261592299"/>
            </c:manualLayout>
          </c:layout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629248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75"/>
          <c:y val="6.4965352134330495E-2"/>
          <c:w val="0.65619422572178476"/>
          <c:h val="0.65765668412787315"/>
        </c:manualLayout>
      </c:layout>
      <c:lineChart>
        <c:grouping val="standard"/>
        <c:varyColors val="0"/>
        <c:ser>
          <c:idx val="0"/>
          <c:order val="0"/>
          <c:tx>
            <c:strRef>
              <c:f>Sheet1!$S$3</c:f>
              <c:strCache>
                <c:ptCount val="1"/>
                <c:pt idx="0">
                  <c:v>N=5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Sheet1!$O$13:$O$21</c:f>
              <c:numCache>
                <c:formatCode>General</c:formatCode>
                <c:ptCount val="9"/>
                <c:pt idx="0">
                  <c:v>630</c:v>
                </c:pt>
                <c:pt idx="1">
                  <c:v>628</c:v>
                </c:pt>
                <c:pt idx="2">
                  <c:v>627</c:v>
                </c:pt>
                <c:pt idx="3">
                  <c:v>626</c:v>
                </c:pt>
                <c:pt idx="4">
                  <c:v>625</c:v>
                </c:pt>
                <c:pt idx="5">
                  <c:v>624</c:v>
                </c:pt>
                <c:pt idx="6">
                  <c:v>623</c:v>
                </c:pt>
                <c:pt idx="7">
                  <c:v>622</c:v>
                </c:pt>
                <c:pt idx="8">
                  <c:v>621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Sheet1!$S$4</c:f>
              <c:strCache>
                <c:ptCount val="1"/>
                <c:pt idx="0">
                  <c:v>N=10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Sheet1!$P$13:$P$21</c:f>
              <c:numCache>
                <c:formatCode>General</c:formatCode>
                <c:ptCount val="9"/>
                <c:pt idx="0">
                  <c:v>690</c:v>
                </c:pt>
                <c:pt idx="1">
                  <c:v>689</c:v>
                </c:pt>
                <c:pt idx="2">
                  <c:v>687</c:v>
                </c:pt>
                <c:pt idx="3">
                  <c:v>686</c:v>
                </c:pt>
                <c:pt idx="4">
                  <c:v>685</c:v>
                </c:pt>
                <c:pt idx="5">
                  <c:v>684</c:v>
                </c:pt>
                <c:pt idx="6">
                  <c:v>683</c:v>
                </c:pt>
                <c:pt idx="7">
                  <c:v>659</c:v>
                </c:pt>
                <c:pt idx="8">
                  <c:v>658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Sheet1!$S$5</c:f>
              <c:strCache>
                <c:ptCount val="1"/>
                <c:pt idx="0">
                  <c:v>N=15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strRef>
              <c:f>Sheet1!$B$2:$B$10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Sheet1!$Q$13:$Q$21</c:f>
              <c:numCache>
                <c:formatCode>General</c:formatCode>
                <c:ptCount val="9"/>
                <c:pt idx="0">
                  <c:v>730</c:v>
                </c:pt>
                <c:pt idx="1">
                  <c:v>708</c:v>
                </c:pt>
                <c:pt idx="2">
                  <c:v>706</c:v>
                </c:pt>
                <c:pt idx="3">
                  <c:v>705</c:v>
                </c:pt>
                <c:pt idx="4">
                  <c:v>703</c:v>
                </c:pt>
                <c:pt idx="5">
                  <c:v>702</c:v>
                </c:pt>
                <c:pt idx="6">
                  <c:v>700</c:v>
                </c:pt>
                <c:pt idx="7">
                  <c:v>699</c:v>
                </c:pt>
                <c:pt idx="8">
                  <c:v>676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292608"/>
        <c:axId val="180299264"/>
      </c:lineChart>
      <c:catAx>
        <c:axId val="1802926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Remanufacturing Effort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80299264"/>
        <c:crosses val="autoZero"/>
        <c:auto val="1"/>
        <c:lblAlgn val="ctr"/>
        <c:lblOffset val="100"/>
        <c:noMultiLvlLbl val="0"/>
      </c:catAx>
      <c:valAx>
        <c:axId val="1802992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i="1"/>
                  <a:t>P</a:t>
                </a:r>
                <a:r>
                  <a:rPr lang="en-US" baseline="-25000"/>
                  <a:t>0</a:t>
                </a:r>
                <a:r>
                  <a:rPr lang="en-US" i="1"/>
                  <a:t>*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8029260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 i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Sheet2!$F$2</c:f>
              <c:strCache>
                <c:ptCount val="1"/>
                <c:pt idx="0">
                  <c:v>cr=10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Sheet2!$L$3:$L$11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19</c:v>
                </c:pt>
                <c:pt idx="5">
                  <c:v>19</c:v>
                </c:pt>
                <c:pt idx="6">
                  <c:v>16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Sheet2!$G$2</c:f>
              <c:strCache>
                <c:ptCount val="1"/>
                <c:pt idx="0">
                  <c:v>cr=20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Sheet2!$M$3:$M$11</c:f>
              <c:numCache>
                <c:formatCode>General</c:formatCode>
                <c:ptCount val="9"/>
                <c:pt idx="0">
                  <c:v>20</c:v>
                </c:pt>
                <c:pt idx="1">
                  <c:v>19</c:v>
                </c:pt>
                <c:pt idx="2">
                  <c:v>19</c:v>
                </c:pt>
                <c:pt idx="3">
                  <c:v>18</c:v>
                </c:pt>
                <c:pt idx="4">
                  <c:v>15</c:v>
                </c:pt>
                <c:pt idx="5">
                  <c:v>12</c:v>
                </c:pt>
                <c:pt idx="6">
                  <c:v>9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Sheet2!$H$2</c:f>
              <c:strCache>
                <c:ptCount val="1"/>
                <c:pt idx="0">
                  <c:v>cr=30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pPr>
              <a:ln>
                <a:solidFill>
                  <a:schemeClr val="tx1"/>
                </a:solidFill>
                <a:prstDash val="dash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Sheet2!$N$3:$N$11</c:f>
              <c:numCache>
                <c:formatCode>General</c:formatCode>
                <c:ptCount val="9"/>
                <c:pt idx="0">
                  <c:v>18</c:v>
                </c:pt>
                <c:pt idx="1">
                  <c:v>16</c:v>
                </c:pt>
                <c:pt idx="2">
                  <c:v>14</c:v>
                </c:pt>
                <c:pt idx="3">
                  <c:v>12</c:v>
                </c:pt>
                <c:pt idx="4">
                  <c:v>10</c:v>
                </c:pt>
                <c:pt idx="5">
                  <c:v>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Sheet2!$I$2</c:f>
              <c:strCache>
                <c:ptCount val="1"/>
                <c:pt idx="0">
                  <c:v>cr=40</c:v>
                </c:pt>
              </c:strCache>
            </c:strRef>
          </c:tx>
          <c:spPr>
            <a:ln>
              <a:solidFill>
                <a:schemeClr val="tx1"/>
              </a:solidFill>
              <a:prstDash val="dashDot"/>
            </a:ln>
          </c:spPr>
          <c:marker>
            <c:spPr>
              <a:ln>
                <a:solidFill>
                  <a:schemeClr val="tx1"/>
                </a:solidFill>
                <a:prstDash val="dashDot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Sheet2!$O$3:$O$11</c:f>
              <c:numCache>
                <c:formatCode>General</c:formatCode>
                <c:ptCount val="9"/>
                <c:pt idx="0">
                  <c:v>14</c:v>
                </c:pt>
                <c:pt idx="1">
                  <c:v>12</c:v>
                </c:pt>
                <c:pt idx="2">
                  <c:v>11</c:v>
                </c:pt>
                <c:pt idx="3">
                  <c:v>9</c:v>
                </c:pt>
                <c:pt idx="4">
                  <c:v>7</c:v>
                </c:pt>
                <c:pt idx="5">
                  <c:v>6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Sheet2!$J$2</c:f>
              <c:strCache>
                <c:ptCount val="1"/>
                <c:pt idx="0">
                  <c:v>cr=50</c:v>
                </c:pt>
              </c:strCache>
            </c:strRef>
          </c:tx>
          <c:spPr>
            <a:ln>
              <a:solidFill>
                <a:schemeClr val="tx1"/>
              </a:solidFill>
              <a:prstDash val="solid"/>
            </a:ln>
          </c:spPr>
          <c:marker>
            <c:spPr>
              <a:ln>
                <a:solidFill>
                  <a:schemeClr val="tx1"/>
                </a:solidFill>
                <a:prstDash val="solid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Sheet2!$P$3:$P$11</c:f>
              <c:numCache>
                <c:formatCode>General</c:formatCode>
                <c:ptCount val="9"/>
                <c:pt idx="0">
                  <c:v>11</c:v>
                </c:pt>
                <c:pt idx="1">
                  <c:v>10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898240"/>
        <c:axId val="179908992"/>
      </c:lineChart>
      <c:catAx>
        <c:axId val="1798982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of Retained Value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i="1"/>
            </a:pPr>
            <a:endParaRPr lang="en-US"/>
          </a:p>
        </c:txPr>
        <c:crossAx val="179908992"/>
        <c:crosses val="autoZero"/>
        <c:auto val="1"/>
        <c:lblAlgn val="ctr"/>
        <c:lblOffset val="100"/>
        <c:noMultiLvlLbl val="0"/>
      </c:catAx>
      <c:valAx>
        <c:axId val="17990899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i="1"/>
                </a:pPr>
                <a:r>
                  <a:rPr lang="en-US" i="1"/>
                  <a:t>n*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98982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i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1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Sheet2!$F$2</c:f>
              <c:strCache>
                <c:ptCount val="1"/>
                <c:pt idx="0">
                  <c:v>cr=10</c:v>
                </c:pt>
              </c:strCache>
            </c:strRef>
          </c:tx>
          <c:spPr>
            <a:ln>
              <a:solidFill>
                <a:schemeClr val="tx1"/>
              </a:solidFill>
              <a:prstDash val="sysDot"/>
            </a:ln>
          </c:spPr>
          <c:marker>
            <c:spPr>
              <a:ln>
                <a:solidFill>
                  <a:schemeClr val="tx1"/>
                </a:solidFill>
                <a:prstDash val="sysDot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Sheet2!$F$14:$F$22</c:f>
              <c:numCache>
                <c:formatCode>General</c:formatCode>
                <c:ptCount val="9"/>
                <c:pt idx="0">
                  <c:v>3293440</c:v>
                </c:pt>
                <c:pt idx="1">
                  <c:v>2805190</c:v>
                </c:pt>
                <c:pt idx="2">
                  <c:v>2320290</c:v>
                </c:pt>
                <c:pt idx="3">
                  <c:v>1840420</c:v>
                </c:pt>
                <c:pt idx="4">
                  <c:v>1380160</c:v>
                </c:pt>
                <c:pt idx="5">
                  <c:v>939752</c:v>
                </c:pt>
                <c:pt idx="6">
                  <c:v>533608</c:v>
                </c:pt>
                <c:pt idx="7">
                  <c:v>249500</c:v>
                </c:pt>
                <c:pt idx="8">
                  <c:v>249500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Sheet2!$G$2</c:f>
              <c:strCache>
                <c:ptCount val="1"/>
                <c:pt idx="0">
                  <c:v>cr=20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ln>
                <a:solidFill>
                  <a:schemeClr val="tx1"/>
                </a:solidFill>
                <a:prstDash val="sysDash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Sheet2!$G$14:$G$22</c:f>
              <c:numCache>
                <c:formatCode>General</c:formatCode>
                <c:ptCount val="9"/>
                <c:pt idx="0">
                  <c:v>2456420</c:v>
                </c:pt>
                <c:pt idx="1">
                  <c:v>1999110</c:v>
                </c:pt>
                <c:pt idx="2">
                  <c:v>1565740</c:v>
                </c:pt>
                <c:pt idx="3">
                  <c:v>1150340</c:v>
                </c:pt>
                <c:pt idx="4">
                  <c:v>793997</c:v>
                </c:pt>
                <c:pt idx="5">
                  <c:v>504963</c:v>
                </c:pt>
                <c:pt idx="6">
                  <c:v>283208</c:v>
                </c:pt>
                <c:pt idx="7">
                  <c:v>249500</c:v>
                </c:pt>
                <c:pt idx="8">
                  <c:v>249500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Sheet2!$H$2</c:f>
              <c:strCache>
                <c:ptCount val="1"/>
                <c:pt idx="0">
                  <c:v>cr=30</c:v>
                </c:pt>
              </c:strCache>
            </c:strRef>
          </c:tx>
          <c:spPr>
            <a:ln>
              <a:solidFill>
                <a:schemeClr val="tx1"/>
              </a:solidFill>
              <a:prstDash val="dash"/>
            </a:ln>
          </c:spPr>
          <c:marker>
            <c:spPr>
              <a:ln>
                <a:solidFill>
                  <a:schemeClr val="tx1"/>
                </a:solidFill>
                <a:prstDash val="dash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Sheet2!$H$14:$H$22</c:f>
              <c:numCache>
                <c:formatCode>General</c:formatCode>
                <c:ptCount val="9"/>
                <c:pt idx="0">
                  <c:v>1773750</c:v>
                </c:pt>
                <c:pt idx="1">
                  <c:v>1394270</c:v>
                </c:pt>
                <c:pt idx="2">
                  <c:v>1061020</c:v>
                </c:pt>
                <c:pt idx="3">
                  <c:v>773988</c:v>
                </c:pt>
                <c:pt idx="4">
                  <c:v>533174</c:v>
                </c:pt>
                <c:pt idx="5">
                  <c:v>388557</c:v>
                </c:pt>
                <c:pt idx="6">
                  <c:v>249500</c:v>
                </c:pt>
                <c:pt idx="7">
                  <c:v>249500</c:v>
                </c:pt>
                <c:pt idx="8">
                  <c:v>249500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Sheet2!$I$2</c:f>
              <c:strCache>
                <c:ptCount val="1"/>
                <c:pt idx="0">
                  <c:v>cr=40</c:v>
                </c:pt>
              </c:strCache>
            </c:strRef>
          </c:tx>
          <c:spPr>
            <a:ln>
              <a:solidFill>
                <a:schemeClr val="tx1"/>
              </a:solidFill>
              <a:prstDash val="lgDashDot"/>
            </a:ln>
          </c:spPr>
          <c:marker>
            <c:spPr>
              <a:ln>
                <a:solidFill>
                  <a:schemeClr val="tx1"/>
                </a:solidFill>
                <a:prstDash val="lgDashDot"/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Sheet2!$I$14:$I$22</c:f>
              <c:numCache>
                <c:formatCode>General</c:formatCode>
                <c:ptCount val="9"/>
                <c:pt idx="0">
                  <c:v>1329440</c:v>
                </c:pt>
                <c:pt idx="1">
                  <c:v>1043170</c:v>
                </c:pt>
                <c:pt idx="2">
                  <c:v>792011</c:v>
                </c:pt>
                <c:pt idx="3">
                  <c:v>577041</c:v>
                </c:pt>
                <c:pt idx="4">
                  <c:v>395674</c:v>
                </c:pt>
                <c:pt idx="5">
                  <c:v>251535</c:v>
                </c:pt>
                <c:pt idx="6">
                  <c:v>249500</c:v>
                </c:pt>
                <c:pt idx="7">
                  <c:v>249500</c:v>
                </c:pt>
                <c:pt idx="8">
                  <c:v>249500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Sheet2!$J$2</c:f>
              <c:strCache>
                <c:ptCount val="1"/>
                <c:pt idx="0">
                  <c:v>cr=50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ln>
                <a:solidFill>
                  <a:schemeClr val="tx1"/>
                </a:solidFill>
              </a:ln>
            </c:spPr>
          </c:marker>
          <c:cat>
            <c:strRef>
              <c:f>Sheet2!$E$14:$E$22</c:f>
              <c:strCache>
                <c:ptCount val="9"/>
                <c:pt idx="0">
                  <c:v>α=0.1</c:v>
                </c:pt>
                <c:pt idx="1">
                  <c:v>α=0.2</c:v>
                </c:pt>
                <c:pt idx="2">
                  <c:v>α=0.3</c:v>
                </c:pt>
                <c:pt idx="3">
                  <c:v>α=0.4</c:v>
                </c:pt>
                <c:pt idx="4">
                  <c:v>α=0.5</c:v>
                </c:pt>
                <c:pt idx="5">
                  <c:v>α=0.6</c:v>
                </c:pt>
                <c:pt idx="6">
                  <c:v>α=0.7</c:v>
                </c:pt>
                <c:pt idx="7">
                  <c:v>α=0.8</c:v>
                </c:pt>
                <c:pt idx="8">
                  <c:v>α=0.9</c:v>
                </c:pt>
              </c:strCache>
            </c:strRef>
          </c:cat>
          <c:val>
            <c:numRef>
              <c:f>Sheet2!$J$14:$J$22</c:f>
              <c:numCache>
                <c:formatCode>General</c:formatCode>
                <c:ptCount val="9"/>
                <c:pt idx="0">
                  <c:v>1056250</c:v>
                </c:pt>
                <c:pt idx="1">
                  <c:v>827518</c:v>
                </c:pt>
                <c:pt idx="2">
                  <c:v>626247</c:v>
                </c:pt>
                <c:pt idx="3">
                  <c:v>455810</c:v>
                </c:pt>
                <c:pt idx="4">
                  <c:v>312971</c:v>
                </c:pt>
                <c:pt idx="5">
                  <c:v>249500</c:v>
                </c:pt>
                <c:pt idx="6">
                  <c:v>249500</c:v>
                </c:pt>
                <c:pt idx="7">
                  <c:v>249500</c:v>
                </c:pt>
                <c:pt idx="8">
                  <c:v>249500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965952"/>
        <c:axId val="179968256"/>
      </c:lineChart>
      <c:catAx>
        <c:axId val="1799659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Percentage of Retained Value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79968256"/>
        <c:crosses val="autoZero"/>
        <c:auto val="1"/>
        <c:lblAlgn val="ctr"/>
        <c:lblOffset val="100"/>
        <c:noMultiLvlLbl val="0"/>
      </c:catAx>
      <c:valAx>
        <c:axId val="17996825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799659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1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261368291683736"/>
          <c:y val="0.1463663094744736"/>
          <c:w val="0.74734398470572172"/>
          <c:h val="0.53071093581985596"/>
        </c:manualLayout>
      </c:layout>
      <c:lineChart>
        <c:grouping val="standard"/>
        <c:varyColors val="0"/>
        <c:ser>
          <c:idx val="0"/>
          <c:order val="0"/>
          <c:spPr>
            <a:ln w="3810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 w="38100">
                <a:solidFill>
                  <a:schemeClr val="tx1"/>
                </a:solidFill>
              </a:ln>
            </c:spPr>
          </c:marker>
          <c:cat>
            <c:strRef>
              <c:f>Sheet1!$V$23:$V$42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Sheet1!$S$23:$S$42</c:f>
              <c:numCache>
                <c:formatCode>0</c:formatCode>
                <c:ptCount val="20"/>
                <c:pt idx="0">
                  <c:v>249001</c:v>
                </c:pt>
                <c:pt idx="1">
                  <c:v>331317</c:v>
                </c:pt>
                <c:pt idx="2">
                  <c:v>485423</c:v>
                </c:pt>
                <c:pt idx="3">
                  <c:v>617833</c:v>
                </c:pt>
                <c:pt idx="4">
                  <c:v>729551</c:v>
                </c:pt>
                <c:pt idx="5">
                  <c:v>821665</c:v>
                </c:pt>
                <c:pt idx="6">
                  <c:v>895283</c:v>
                </c:pt>
                <c:pt idx="7">
                  <c:v>951525</c:v>
                </c:pt>
                <c:pt idx="8">
                  <c:v>991511</c:v>
                </c:pt>
                <c:pt idx="9">
                  <c:v>1027020</c:v>
                </c:pt>
                <c:pt idx="10">
                  <c:v>1048560</c:v>
                </c:pt>
                <c:pt idx="11">
                  <c:v>1056250</c:v>
                </c:pt>
                <c:pt idx="12">
                  <c:v>1051210</c:v>
                </c:pt>
                <c:pt idx="13">
                  <c:v>1042870</c:v>
                </c:pt>
                <c:pt idx="14">
                  <c:v>1033930</c:v>
                </c:pt>
                <c:pt idx="15">
                  <c:v>1024420</c:v>
                </c:pt>
                <c:pt idx="16">
                  <c:v>1014350</c:v>
                </c:pt>
                <c:pt idx="17">
                  <c:v>1003710</c:v>
                </c:pt>
                <c:pt idx="18">
                  <c:v>992527</c:v>
                </c:pt>
                <c:pt idx="19">
                  <c:v>980804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2534016"/>
        <c:axId val="152544384"/>
      </c:lineChart>
      <c:catAx>
        <c:axId val="1525340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Design </a:t>
                </a:r>
                <a:r>
                  <a:rPr lang="tr-TR"/>
                  <a:t>I</a:t>
                </a:r>
                <a:r>
                  <a:rPr lang="en-US"/>
                  <a:t>nvestment C(N)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544384"/>
        <c:crosses val="autoZero"/>
        <c:auto val="1"/>
        <c:lblAlgn val="ctr"/>
        <c:lblOffset val="100"/>
        <c:noMultiLvlLbl val="0"/>
      </c:catAx>
      <c:valAx>
        <c:axId val="1525443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</a:t>
                </a:r>
                <a:r>
                  <a:rPr lang="tr-TR"/>
                  <a:t>Profit</a:t>
                </a:r>
                <a:endParaRPr lang="en-US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52534016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30659556345591"/>
          <c:y val="7.2253534748919712E-2"/>
          <c:w val="0.83341271408800943"/>
          <c:h val="0.74038912705572979"/>
        </c:manualLayout>
      </c:layout>
      <c:lineChart>
        <c:grouping val="standard"/>
        <c:varyColors val="0"/>
        <c:ser>
          <c:idx val="0"/>
          <c:order val="0"/>
          <c:spPr>
            <a:ln w="3810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 w="38100">
                <a:solidFill>
                  <a:schemeClr val="tx1"/>
                </a:solidFill>
              </a:ln>
            </c:spPr>
          </c:marker>
          <c:cat>
            <c:strRef>
              <c:f>Sheet1!$AA$4:$AA$23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Sheet1!$B$4:$B$23</c:f>
              <c:numCache>
                <c:formatCode>General</c:formatCode>
                <c:ptCount val="20"/>
                <c:pt idx="0">
                  <c:v>249001</c:v>
                </c:pt>
                <c:pt idx="1">
                  <c:v>247775</c:v>
                </c:pt>
                <c:pt idx="2">
                  <c:v>245355</c:v>
                </c:pt>
                <c:pt idx="3">
                  <c:v>241191</c:v>
                </c:pt>
                <c:pt idx="4">
                  <c:v>237559</c:v>
                </c:pt>
                <c:pt idx="5">
                  <c:v>232244</c:v>
                </c:pt>
                <c:pt idx="6">
                  <c:v>226032</c:v>
                </c:pt>
                <c:pt idx="7">
                  <c:v>218966</c:v>
                </c:pt>
                <c:pt idx="8">
                  <c:v>211089</c:v>
                </c:pt>
                <c:pt idx="9">
                  <c:v>202455</c:v>
                </c:pt>
                <c:pt idx="10">
                  <c:v>193120</c:v>
                </c:pt>
                <c:pt idx="11">
                  <c:v>183148</c:v>
                </c:pt>
                <c:pt idx="12">
                  <c:v>172608</c:v>
                </c:pt>
                <c:pt idx="13">
                  <c:v>161575</c:v>
                </c:pt>
                <c:pt idx="14">
                  <c:v>150130</c:v>
                </c:pt>
                <c:pt idx="15">
                  <c:v>138361</c:v>
                </c:pt>
                <c:pt idx="16">
                  <c:v>126359</c:v>
                </c:pt>
                <c:pt idx="17">
                  <c:v>114225</c:v>
                </c:pt>
                <c:pt idx="18">
                  <c:v>102063</c:v>
                </c:pt>
                <c:pt idx="19">
                  <c:v>89985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2562688"/>
        <c:axId val="152917120"/>
      </c:lineChart>
      <c:catAx>
        <c:axId val="1525626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tr-TR"/>
                  <a:t>Design Investment C(N)</a:t>
                </a:r>
                <a:endParaRPr lang="en-US"/>
              </a:p>
            </c:rich>
          </c:tx>
          <c:layout/>
          <c:overlay val="0"/>
        </c:title>
        <c:majorTickMark val="none"/>
        <c:minorTickMark val="none"/>
        <c:tickLblPos val="nextTo"/>
        <c:crossAx val="152917120"/>
        <c:crosses val="autoZero"/>
        <c:auto val="1"/>
        <c:lblAlgn val="ctr"/>
        <c:lblOffset val="100"/>
        <c:noMultiLvlLbl val="0"/>
      </c:catAx>
      <c:valAx>
        <c:axId val="1529171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2562688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Sheet1!$AA$4:$AA$23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Sheet1!$G$5:$G$24</c:f>
              <c:numCache>
                <c:formatCode>0</c:formatCode>
                <c:ptCount val="20"/>
                <c:pt idx="0">
                  <c:v>155003</c:v>
                </c:pt>
                <c:pt idx="1">
                  <c:v>331317</c:v>
                </c:pt>
                <c:pt idx="2">
                  <c:v>485423</c:v>
                </c:pt>
                <c:pt idx="3">
                  <c:v>617833</c:v>
                </c:pt>
                <c:pt idx="4">
                  <c:v>729551</c:v>
                </c:pt>
                <c:pt idx="5">
                  <c:v>821665</c:v>
                </c:pt>
                <c:pt idx="6" formatCode="General">
                  <c:v>895283</c:v>
                </c:pt>
                <c:pt idx="7" formatCode="General">
                  <c:v>951525</c:v>
                </c:pt>
                <c:pt idx="8" formatCode="General">
                  <c:v>991511</c:v>
                </c:pt>
                <c:pt idx="9" formatCode="General">
                  <c:v>1016370</c:v>
                </c:pt>
                <c:pt idx="10" formatCode="General">
                  <c:v>1027220</c:v>
                </c:pt>
                <c:pt idx="11" formatCode="General">
                  <c:v>1025180</c:v>
                </c:pt>
                <c:pt idx="12" formatCode="General">
                  <c:v>1011400</c:v>
                </c:pt>
                <c:pt idx="13" formatCode="General">
                  <c:v>986980</c:v>
                </c:pt>
                <c:pt idx="14" formatCode="General">
                  <c:v>953061</c:v>
                </c:pt>
                <c:pt idx="15" formatCode="General">
                  <c:v>910766</c:v>
                </c:pt>
                <c:pt idx="16" formatCode="General">
                  <c:v>861221</c:v>
                </c:pt>
                <c:pt idx="17" formatCode="General">
                  <c:v>805553</c:v>
                </c:pt>
                <c:pt idx="18" formatCode="General">
                  <c:v>744887</c:v>
                </c:pt>
                <c:pt idx="19" formatCode="General">
                  <c:v>680351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2959616"/>
        <c:axId val="153355008"/>
      </c:lineChart>
      <c:catAx>
        <c:axId val="1529596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Design Investment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53355008"/>
        <c:crosses val="autoZero"/>
        <c:auto val="1"/>
        <c:lblAlgn val="ctr"/>
        <c:lblOffset val="100"/>
        <c:noMultiLvlLbl val="0"/>
      </c:catAx>
      <c:valAx>
        <c:axId val="15335500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529596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Sheet1!$AA$4:$AA$23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Sheet1!$J$5:$J$24</c:f>
              <c:numCache>
                <c:formatCode>0</c:formatCode>
                <c:ptCount val="20"/>
                <c:pt idx="0">
                  <c:v>83253</c:v>
                </c:pt>
                <c:pt idx="1">
                  <c:v>185850</c:v>
                </c:pt>
                <c:pt idx="2">
                  <c:v>268219</c:v>
                </c:pt>
                <c:pt idx="3">
                  <c:v>331062</c:v>
                </c:pt>
                <c:pt idx="4">
                  <c:v>375877</c:v>
                </c:pt>
                <c:pt idx="5">
                  <c:v>404289</c:v>
                </c:pt>
                <c:pt idx="6" formatCode="General">
                  <c:v>417961</c:v>
                </c:pt>
                <c:pt idx="7" formatCode="General">
                  <c:v>418569</c:v>
                </c:pt>
                <c:pt idx="8" formatCode="General">
                  <c:v>407795</c:v>
                </c:pt>
                <c:pt idx="9" formatCode="General">
                  <c:v>387325</c:v>
                </c:pt>
                <c:pt idx="10" formatCode="General">
                  <c:v>358846</c:v>
                </c:pt>
                <c:pt idx="11" formatCode="General">
                  <c:v>324046</c:v>
                </c:pt>
                <c:pt idx="12" formatCode="General">
                  <c:v>284614</c:v>
                </c:pt>
                <c:pt idx="13" formatCode="General">
                  <c:v>242238</c:v>
                </c:pt>
                <c:pt idx="14" formatCode="General">
                  <c:v>198609</c:v>
                </c:pt>
                <c:pt idx="15" formatCode="General">
                  <c:v>155415</c:v>
                </c:pt>
                <c:pt idx="16" formatCode="General">
                  <c:v>114347</c:v>
                </c:pt>
                <c:pt idx="17" formatCode="General">
                  <c:v>77093</c:v>
                </c:pt>
                <c:pt idx="18" formatCode="General">
                  <c:v>45344</c:v>
                </c:pt>
                <c:pt idx="19" formatCode="General">
                  <c:v>20789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3379584"/>
        <c:axId val="153381504"/>
      </c:lineChart>
      <c:catAx>
        <c:axId val="1533795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Design Investment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53381504"/>
        <c:crosses val="autoZero"/>
        <c:auto val="1"/>
        <c:lblAlgn val="ctr"/>
        <c:lblOffset val="100"/>
        <c:noMultiLvlLbl val="0"/>
      </c:catAx>
      <c:valAx>
        <c:axId val="1533815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53379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6">
                  <a:lumMod val="50000"/>
                </a:schemeClr>
              </a:solidFill>
            </a:ln>
          </c:spPr>
          <c:marker>
            <c:spPr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c:spPr>
          </c:marker>
          <c:cat>
            <c:strRef>
              <c:f>Sheet1!$AA$4:$AA$23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Sheet1!$M$5:$M$24</c:f>
              <c:numCache>
                <c:formatCode>0</c:formatCode>
                <c:ptCount val="20"/>
                <c:pt idx="0">
                  <c:v>18007</c:v>
                </c:pt>
                <c:pt idx="1">
                  <c:v>49450</c:v>
                </c:pt>
                <c:pt idx="2">
                  <c:v>66603</c:v>
                </c:pt>
                <c:pt idx="3">
                  <c:v>70749</c:v>
                </c:pt>
                <c:pt idx="4">
                  <c:v>64854</c:v>
                </c:pt>
                <c:pt idx="5">
                  <c:v>52161</c:v>
                </c:pt>
                <c:pt idx="6" formatCode="General">
                  <c:v>35993</c:v>
                </c:pt>
                <c:pt idx="7" formatCode="General">
                  <c:v>19699</c:v>
                </c:pt>
                <c:pt idx="8" formatCode="General">
                  <c:v>6644</c:v>
                </c:pt>
                <c:pt idx="9" formatCode="General">
                  <c:v>199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3393792"/>
        <c:axId val="153412352"/>
      </c:lineChart>
      <c:catAx>
        <c:axId val="1533937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Design Investment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53412352"/>
        <c:crosses val="autoZero"/>
        <c:auto val="1"/>
        <c:lblAlgn val="ctr"/>
        <c:lblOffset val="100"/>
        <c:noMultiLvlLbl val="0"/>
      </c:catAx>
      <c:valAx>
        <c:axId val="15341235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53393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Traditional Supply Chain</c:v>
          </c:tx>
          <c:spPr>
            <a:ln>
              <a:solidFill>
                <a:srgbClr val="002060"/>
              </a:solidFill>
            </a:ln>
          </c:spPr>
          <c:marker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</c:spPr>
          </c:marker>
          <c:cat>
            <c:strRef>
              <c:f>Sheet1!$H$3:$H$22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Sheet1!$D$3:$D$22</c:f>
              <c:numCache>
                <c:formatCode>General</c:formatCode>
                <c:ptCount val="20"/>
                <c:pt idx="0">
                  <c:v>249500</c:v>
                </c:pt>
                <c:pt idx="1">
                  <c:v>247775</c:v>
                </c:pt>
                <c:pt idx="2">
                  <c:v>245355</c:v>
                </c:pt>
                <c:pt idx="3">
                  <c:v>241191</c:v>
                </c:pt>
                <c:pt idx="4">
                  <c:v>237559</c:v>
                </c:pt>
                <c:pt idx="5">
                  <c:v>232244</c:v>
                </c:pt>
                <c:pt idx="6">
                  <c:v>226032</c:v>
                </c:pt>
                <c:pt idx="7">
                  <c:v>218966</c:v>
                </c:pt>
                <c:pt idx="8">
                  <c:v>211089</c:v>
                </c:pt>
                <c:pt idx="9">
                  <c:v>202455</c:v>
                </c:pt>
                <c:pt idx="10">
                  <c:v>193120</c:v>
                </c:pt>
                <c:pt idx="11">
                  <c:v>183148</c:v>
                </c:pt>
                <c:pt idx="12">
                  <c:v>172608</c:v>
                </c:pt>
                <c:pt idx="13">
                  <c:v>161575</c:v>
                </c:pt>
                <c:pt idx="14">
                  <c:v>150130</c:v>
                </c:pt>
                <c:pt idx="15">
                  <c:v>138361</c:v>
                </c:pt>
                <c:pt idx="16">
                  <c:v>126359</c:v>
                </c:pt>
                <c:pt idx="17">
                  <c:v>114225</c:v>
                </c:pt>
                <c:pt idx="18">
                  <c:v>102063</c:v>
                </c:pt>
                <c:pt idx="19">
                  <c:v>89985</c:v>
                </c:pt>
              </c:numCache>
            </c:numRef>
          </c:val>
          <c:smooth val="0"/>
        </c:ser>
        <c:ser>
          <c:idx val="1"/>
          <c:order val="1"/>
          <c:tx>
            <c:v>Hybrid Supply Chain</c:v>
          </c:tx>
          <c:spPr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marker>
            <c:spPr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c:spPr>
          </c:marker>
          <c:cat>
            <c:strRef>
              <c:f>Sheet1!$H$3:$H$22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Sheet1!$E$3:$E$22</c:f>
              <c:numCache>
                <c:formatCode>General</c:formatCode>
                <c:ptCount val="20"/>
                <c:pt idx="0">
                  <c:v>249500</c:v>
                </c:pt>
                <c:pt idx="1">
                  <c:v>331317</c:v>
                </c:pt>
                <c:pt idx="2">
                  <c:v>485423</c:v>
                </c:pt>
                <c:pt idx="3">
                  <c:v>617833</c:v>
                </c:pt>
                <c:pt idx="4">
                  <c:v>729551</c:v>
                </c:pt>
                <c:pt idx="5">
                  <c:v>821665</c:v>
                </c:pt>
                <c:pt idx="6">
                  <c:v>895283</c:v>
                </c:pt>
                <c:pt idx="7">
                  <c:v>951525</c:v>
                </c:pt>
                <c:pt idx="8">
                  <c:v>991511</c:v>
                </c:pt>
                <c:pt idx="9">
                  <c:v>1027020</c:v>
                </c:pt>
                <c:pt idx="10">
                  <c:v>1048560</c:v>
                </c:pt>
                <c:pt idx="11">
                  <c:v>1056250</c:v>
                </c:pt>
                <c:pt idx="12">
                  <c:v>1051210</c:v>
                </c:pt>
                <c:pt idx="13">
                  <c:v>1042870</c:v>
                </c:pt>
                <c:pt idx="14">
                  <c:v>1033930</c:v>
                </c:pt>
                <c:pt idx="15">
                  <c:v>1024420</c:v>
                </c:pt>
                <c:pt idx="16">
                  <c:v>1014350</c:v>
                </c:pt>
                <c:pt idx="17">
                  <c:v>1003710</c:v>
                </c:pt>
                <c:pt idx="18">
                  <c:v>992527</c:v>
                </c:pt>
                <c:pt idx="19">
                  <c:v>980804</c:v>
                </c:pt>
              </c:numCache>
            </c:numRef>
          </c:val>
          <c:smooth val="0"/>
        </c:ser>
        <c:ser>
          <c:idx val="2"/>
          <c:order val="2"/>
          <c:tx>
            <c:v>Pure Leasing with Disposal</c:v>
          </c:tx>
          <c:spPr>
            <a:ln>
              <a:solidFill>
                <a:schemeClr val="accent6">
                  <a:lumMod val="25000"/>
                </a:schemeClr>
              </a:solidFill>
            </a:ln>
          </c:spPr>
          <c:marker>
            <c:spPr>
              <a:solidFill>
                <a:schemeClr val="accent6">
                  <a:lumMod val="25000"/>
                </a:schemeClr>
              </a:solidFill>
              <a:ln>
                <a:solidFill>
                  <a:schemeClr val="accent6">
                    <a:lumMod val="25000"/>
                  </a:schemeClr>
                </a:solidFill>
              </a:ln>
            </c:spPr>
          </c:marker>
          <c:cat>
            <c:strRef>
              <c:f>Sheet1!$H$3:$H$22</c:f>
              <c:strCache>
                <c:ptCount val="20"/>
                <c:pt idx="0">
                  <c:v>C(1)</c:v>
                </c:pt>
                <c:pt idx="1">
                  <c:v>C(2)</c:v>
                </c:pt>
                <c:pt idx="2">
                  <c:v>C(3)</c:v>
                </c:pt>
                <c:pt idx="3">
                  <c:v>C(4)</c:v>
                </c:pt>
                <c:pt idx="4">
                  <c:v>C(5)</c:v>
                </c:pt>
                <c:pt idx="5">
                  <c:v>C(6)</c:v>
                </c:pt>
                <c:pt idx="6">
                  <c:v>C(7)</c:v>
                </c:pt>
                <c:pt idx="7">
                  <c:v>C(8)</c:v>
                </c:pt>
                <c:pt idx="8">
                  <c:v>C(9)</c:v>
                </c:pt>
                <c:pt idx="9">
                  <c:v>C(10)</c:v>
                </c:pt>
                <c:pt idx="10">
                  <c:v>C(11)</c:v>
                </c:pt>
                <c:pt idx="11">
                  <c:v>C(12)</c:v>
                </c:pt>
                <c:pt idx="12">
                  <c:v>C(13)</c:v>
                </c:pt>
                <c:pt idx="13">
                  <c:v>C(14)</c:v>
                </c:pt>
                <c:pt idx="14">
                  <c:v>C(15)</c:v>
                </c:pt>
                <c:pt idx="15">
                  <c:v>C(16)</c:v>
                </c:pt>
                <c:pt idx="16">
                  <c:v>C(17)</c:v>
                </c:pt>
                <c:pt idx="17">
                  <c:v>C(18)</c:v>
                </c:pt>
                <c:pt idx="18">
                  <c:v>C(19)</c:v>
                </c:pt>
                <c:pt idx="19">
                  <c:v>C(20)</c:v>
                </c:pt>
              </c:strCache>
            </c:strRef>
          </c:cat>
          <c:val>
            <c:numRef>
              <c:f>Sheet1!$F$3:$F$22</c:f>
              <c:numCache>
                <c:formatCode>General</c:formatCode>
                <c:ptCount val="20"/>
                <c:pt idx="0">
                  <c:v>155003</c:v>
                </c:pt>
                <c:pt idx="1">
                  <c:v>331317</c:v>
                </c:pt>
                <c:pt idx="2">
                  <c:v>485423</c:v>
                </c:pt>
                <c:pt idx="3">
                  <c:v>617833</c:v>
                </c:pt>
                <c:pt idx="4">
                  <c:v>729551</c:v>
                </c:pt>
                <c:pt idx="5">
                  <c:v>821665</c:v>
                </c:pt>
                <c:pt idx="6">
                  <c:v>895283</c:v>
                </c:pt>
                <c:pt idx="7">
                  <c:v>951525</c:v>
                </c:pt>
                <c:pt idx="8">
                  <c:v>991511</c:v>
                </c:pt>
                <c:pt idx="9">
                  <c:v>1016370</c:v>
                </c:pt>
                <c:pt idx="10">
                  <c:v>1027220</c:v>
                </c:pt>
                <c:pt idx="11">
                  <c:v>1025180</c:v>
                </c:pt>
                <c:pt idx="12">
                  <c:v>1011400</c:v>
                </c:pt>
                <c:pt idx="13">
                  <c:v>986980</c:v>
                </c:pt>
                <c:pt idx="14">
                  <c:v>953061</c:v>
                </c:pt>
                <c:pt idx="15">
                  <c:v>910766</c:v>
                </c:pt>
                <c:pt idx="16">
                  <c:v>861221</c:v>
                </c:pt>
                <c:pt idx="17">
                  <c:v>805553</c:v>
                </c:pt>
                <c:pt idx="18">
                  <c:v>744887</c:v>
                </c:pt>
                <c:pt idx="19">
                  <c:v>680351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795200"/>
        <c:axId val="153801856"/>
      </c:lineChart>
      <c:catAx>
        <c:axId val="153795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Design Investment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53801856"/>
        <c:crosses val="autoZero"/>
        <c:auto val="1"/>
        <c:lblAlgn val="ctr"/>
        <c:lblOffset val="100"/>
        <c:noMultiLvlLbl val="0"/>
      </c:catAx>
      <c:valAx>
        <c:axId val="15380185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Profit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37952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Durability N</c:v>
          </c:tx>
          <c:spPr>
            <a:ln w="38100">
              <a:solidFill>
                <a:schemeClr val="tx1">
                  <a:lumMod val="95000"/>
                  <a:lumOff val="5000"/>
                </a:schemeClr>
              </a:solidFill>
            </a:ln>
          </c:spPr>
          <c:marker>
            <c:spPr>
              <a:solidFill>
                <a:schemeClr val="tx1">
                  <a:lumMod val="95000"/>
                  <a:lumOff val="5000"/>
                </a:schemeClr>
              </a:solidFill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c:spPr>
          </c:marker>
          <c:cat>
            <c:strRef>
              <c:f>Sheet2!$F$2:$F$11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Sheet2!$C$2:$C$11</c:f>
              <c:numCache>
                <c:formatCode>General</c:formatCode>
                <c:ptCount val="10"/>
                <c:pt idx="0">
                  <c:v>12</c:v>
                </c:pt>
                <c:pt idx="1">
                  <c:v>11</c:v>
                </c:pt>
                <c:pt idx="2">
                  <c:v>10</c:v>
                </c:pt>
                <c:pt idx="3">
                  <c:v>8</c:v>
                </c:pt>
                <c:pt idx="4">
                  <c:v>7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v>Number of Leasing Times n</c:v>
          </c:tx>
          <c:spPr>
            <a:ln w="38100">
              <a:solidFill>
                <a:srgbClr val="C00000"/>
              </a:solidFill>
              <a:prstDash val="sysDot"/>
            </a:ln>
          </c:spPr>
          <c:marker>
            <c:spPr>
              <a:solidFill>
                <a:srgbClr val="C00000"/>
              </a:solidFill>
              <a:ln w="38100">
                <a:solidFill>
                  <a:srgbClr val="C00000"/>
                </a:solidFill>
                <a:prstDash val="sysDot"/>
              </a:ln>
            </c:spPr>
          </c:marker>
          <c:cat>
            <c:strRef>
              <c:f>Sheet2!$F$2:$F$11</c:f>
              <c:strCache>
                <c:ptCount val="9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</c:strCache>
            </c:strRef>
          </c:cat>
          <c:val>
            <c:numRef>
              <c:f>Sheet2!$D$2:$D$11</c:f>
              <c:numCache>
                <c:formatCode>General</c:formatCode>
                <c:ptCount val="10"/>
                <c:pt idx="0">
                  <c:v>11</c:v>
                </c:pt>
                <c:pt idx="1">
                  <c:v>10</c:v>
                </c:pt>
                <c:pt idx="2">
                  <c:v>9</c:v>
                </c:pt>
                <c:pt idx="3">
                  <c:v>7</c:v>
                </c:pt>
                <c:pt idx="4">
                  <c:v>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150976"/>
        <c:axId val="155165824"/>
      </c:lineChart>
      <c:catAx>
        <c:axId val="1551509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Percentage of Preserved Value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55165824"/>
        <c:crosses val="autoZero"/>
        <c:auto val="1"/>
        <c:lblAlgn val="ctr"/>
        <c:lblOffset val="100"/>
        <c:noMultiLvlLbl val="0"/>
      </c:catAx>
      <c:valAx>
        <c:axId val="15516582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Year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551509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0.38716</cdr:x>
      <cdr:y>0</cdr:y>
    </cdr:from>
    <cdr:to>
      <cdr:x>0.65937</cdr:x>
      <cdr:y>0.08973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368152" y="-4365104"/>
          <a:ext cx="961905" cy="200000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0450134-BDE8-46E0-8FAA-CA431C789BE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E6917C-A67A-4584-B7D1-CD06787782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chart" Target="../charts/chart5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3.wmf"/><Relationship Id="rId5" Type="http://schemas.openxmlformats.org/officeDocument/2006/relationships/chart" Target="../charts/chart7.xml"/><Relationship Id="rId10" Type="http://schemas.openxmlformats.org/officeDocument/2006/relationships/oleObject" Target="../embeddings/oleObject13.bin"/><Relationship Id="rId4" Type="http://schemas.openxmlformats.org/officeDocument/2006/relationships/chart" Target="../charts/chart6.xml"/><Relationship Id="rId9" Type="http://schemas.openxmlformats.org/officeDocument/2006/relationships/image" Target="../media/image12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chart" Target="../charts/chart10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6.wmf"/><Relationship Id="rId5" Type="http://schemas.openxmlformats.org/officeDocument/2006/relationships/chart" Target="../charts/chart12.xml"/><Relationship Id="rId10" Type="http://schemas.openxmlformats.org/officeDocument/2006/relationships/oleObject" Target="../embeddings/oleObject16.bin"/><Relationship Id="rId4" Type="http://schemas.openxmlformats.org/officeDocument/2006/relationships/chart" Target="../charts/chart11.xml"/><Relationship Id="rId9" Type="http://schemas.openxmlformats.org/officeDocument/2006/relationships/image" Target="../media/image15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chart" Target="../charts/chart13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chart" Target="../charts/chart15.xml"/><Relationship Id="rId4" Type="http://schemas.openxmlformats.org/officeDocument/2006/relationships/chart" Target="../charts/chart14.xml"/><Relationship Id="rId9" Type="http://schemas.openxmlformats.org/officeDocument/2006/relationships/image" Target="../media/image1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304255"/>
          </a:xfrm>
        </p:spPr>
        <p:txBody>
          <a:bodyPr>
            <a:normAutofit/>
          </a:bodyPr>
          <a:lstStyle/>
          <a:p>
            <a:pPr algn="l"/>
            <a:r>
              <a:rPr lang="tr-TR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Hande Gizem Yaman </a:t>
            </a:r>
            <a:br>
              <a:rPr lang="tr-TR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M.S. Thesis Presentation</a:t>
            </a:r>
            <a:r>
              <a:rPr lang="tr-T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Thesis Supervisor: Assoc. Prof. Dr. Aybek Korugan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56992"/>
            <a:ext cx="7772400" cy="1656184"/>
          </a:xfrm>
        </p:spPr>
        <p:txBody>
          <a:bodyPr>
            <a:noAutofit/>
          </a:bodyPr>
          <a:lstStyle/>
          <a:p>
            <a:pPr algn="ctr"/>
            <a:r>
              <a:rPr lang="tr-TR" sz="3600" b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GENERATING SERVICIZING STRATEGIES FOR SUSTAINABLE SUPPLY CHAINS</a:t>
            </a:r>
            <a:endParaRPr lang="en-US" sz="3600" b="1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56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Hybrid Suppy Chain model:</a:t>
            </a:r>
          </a:p>
          <a:p>
            <a:pPr lvl="1"/>
            <a:r>
              <a:rPr lang="tr-TR" dirty="0" smtClean="0"/>
              <a:t>To sell products as they are manufactured</a:t>
            </a:r>
          </a:p>
          <a:p>
            <a:pPr lvl="1"/>
            <a:r>
              <a:rPr lang="tr-TR" dirty="0" smtClean="0"/>
              <a:t>To lease products throughout their entire life</a:t>
            </a:r>
          </a:p>
          <a:p>
            <a:pPr lvl="1"/>
            <a:r>
              <a:rPr lang="tr-TR" dirty="0" smtClean="0"/>
              <a:t>To lease products a couple of times and then to sell them into the second hand market before they completes their useful lives.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Selling new products:</a:t>
            </a:r>
          </a:p>
          <a:p>
            <a:pPr lvl="1"/>
            <a:r>
              <a:rPr lang="tr-TR" dirty="0" smtClean="0"/>
              <a:t>Price of a new product is determined optimally by dynamic pricing used in the proposed model.</a:t>
            </a:r>
          </a:p>
          <a:p>
            <a:pPr lvl="1"/>
            <a:r>
              <a:rPr lang="tr-TR" dirty="0" smtClean="0"/>
              <a:t>As a product is sold to the market, no product recovery activities are performed</a:t>
            </a:r>
          </a:p>
          <a:p>
            <a:pPr lvl="1"/>
            <a:endParaRPr lang="tr-TR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DEFINITION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36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Leasing products:</a:t>
            </a:r>
          </a:p>
          <a:p>
            <a:pPr lvl="1"/>
            <a:r>
              <a:rPr lang="tr-TR" dirty="0" smtClean="0"/>
              <a:t>Both new and remanufactured products are leased without a demand differentiation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Price of a leased product is determined by new product price and the annual depreciation rate of the product.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Leased products are absolutely returned to the remanufacturing facility after a leasing period, and go through the recovery activities which brings them </a:t>
            </a:r>
            <a:r>
              <a:rPr lang="tr-TR" i="1" dirty="0" smtClean="0"/>
              <a:t>like-new</a:t>
            </a:r>
            <a:r>
              <a:rPr lang="tr-TR" dirty="0" smtClean="0"/>
              <a:t> condition.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Age of a product is recorded and the amount of attrition has a linear behavior according to the age.</a:t>
            </a:r>
          </a:p>
          <a:p>
            <a:pPr lvl="1"/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75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Leasing products:</a:t>
            </a:r>
          </a:p>
          <a:p>
            <a:pPr lvl="1"/>
            <a:r>
              <a:rPr lang="tr-TR" dirty="0" smtClean="0"/>
              <a:t>A product can be leased throughout its entire life, and then disposed off.</a:t>
            </a:r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A product can be leased a couple of times, and then sold in the second hand market.</a:t>
            </a:r>
          </a:p>
          <a:p>
            <a:pPr lvl="2"/>
            <a:r>
              <a:rPr lang="tr-TR" dirty="0" smtClean="0"/>
              <a:t>Products which are sold in the second hand market have lower quality than the leased products. </a:t>
            </a:r>
          </a:p>
          <a:p>
            <a:pPr lvl="2"/>
            <a:r>
              <a:rPr lang="tr-TR" dirty="0" smtClean="0"/>
              <a:t>A discount factor is used to specify the percentage of the lower quality</a:t>
            </a:r>
          </a:p>
          <a:p>
            <a:pPr lvl="2"/>
            <a:r>
              <a:rPr lang="tr-TR" dirty="0" smtClean="0"/>
              <a:t>Both remanufacturing cost and second hand market price are determined by this discount factor</a:t>
            </a:r>
          </a:p>
          <a:p>
            <a:pPr lvl="1"/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3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Manufacturer can produce a product which can survive </a:t>
            </a:r>
            <a:r>
              <a:rPr lang="tr-TR" i="1" dirty="0" smtClean="0"/>
              <a:t>N</a:t>
            </a:r>
            <a:r>
              <a:rPr lang="tr-TR" dirty="0" smtClean="0"/>
              <a:t> years by investing </a:t>
            </a:r>
            <a:r>
              <a:rPr lang="tr-TR" i="1" dirty="0" smtClean="0"/>
              <a:t>C(N) </a:t>
            </a:r>
            <a:r>
              <a:rPr lang="tr-TR" dirty="0" smtClean="0"/>
              <a:t>amount of money.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Age of a product is represented as </a:t>
            </a:r>
            <a:r>
              <a:rPr lang="tr-TR" i="1" dirty="0" smtClean="0"/>
              <a:t>n, </a:t>
            </a:r>
            <a:r>
              <a:rPr lang="tr-TR" dirty="0" smtClean="0"/>
              <a:t>and 0≤</a:t>
            </a:r>
            <a:r>
              <a:rPr lang="tr-TR" i="1" dirty="0" smtClean="0"/>
              <a:t>n</a:t>
            </a:r>
            <a:r>
              <a:rPr lang="tr-TR" dirty="0" smtClean="0"/>
              <a:t>≤</a:t>
            </a:r>
            <a:r>
              <a:rPr lang="tr-TR" i="1" dirty="0" smtClean="0"/>
              <a:t>N</a:t>
            </a:r>
            <a:endParaRPr lang="tr-TR" i="1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tr-TR" dirty="0" smtClean="0"/>
              <a:t>Also shows the number of times a product is leased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tr-TR" dirty="0" smtClean="0"/>
              <a:t>Age of a new product is 0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tr-TR" dirty="0" smtClean="0"/>
              <a:t>Age of a product is increased by one unit at the end of each lease period. Therefore lease period is one year.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tr-TR" dirty="0" smtClean="0"/>
              <a:t>Age of a disposed product is </a:t>
            </a:r>
            <a:r>
              <a:rPr lang="tr-TR" i="1" dirty="0" smtClean="0"/>
              <a:t>N.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A product still preserves </a:t>
            </a:r>
            <a:r>
              <a:rPr lang="el-GR" i="1" dirty="0" smtClean="0"/>
              <a:t>α</a:t>
            </a:r>
            <a:r>
              <a:rPr lang="tr-TR" dirty="0" smtClean="0"/>
              <a:t> amount of its value at the end of each leased period.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Depreciation rate of a product is (1-</a:t>
            </a:r>
            <a:r>
              <a:rPr lang="el-GR" i="1" dirty="0"/>
              <a:t> </a:t>
            </a:r>
            <a:r>
              <a:rPr lang="el-GR" i="1" dirty="0" smtClean="0"/>
              <a:t>α</a:t>
            </a:r>
            <a:r>
              <a:rPr lang="tr-TR" dirty="0" smtClean="0"/>
              <a:t>)</a:t>
            </a:r>
          </a:p>
          <a:p>
            <a:pPr marL="393192" lvl="1" indent="0">
              <a:buNone/>
            </a:pPr>
            <a:endParaRPr lang="tr-TR" dirty="0" smtClean="0"/>
          </a:p>
          <a:p>
            <a:pPr marL="393192" lvl="1" indent="0">
              <a:buNone/>
            </a:pPr>
            <a:endParaRPr lang="tr-TR" dirty="0"/>
          </a:p>
          <a:p>
            <a:pPr marL="393192" lvl="1" indent="0">
              <a:buNone/>
            </a:pPr>
            <a:endParaRPr lang="tr-TR" dirty="0" smtClean="0"/>
          </a:p>
          <a:p>
            <a:pPr marL="393192" lvl="1" indent="0">
              <a:buNone/>
            </a:pPr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DESCRIPTION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New products are sold to the market at </a:t>
            </a:r>
            <a:r>
              <a:rPr lang="tr-TR" i="1" dirty="0" smtClean="0"/>
              <a:t>P</a:t>
            </a:r>
            <a:r>
              <a:rPr lang="tr-TR" baseline="-25000" dirty="0" smtClean="0"/>
              <a:t>0</a:t>
            </a:r>
            <a:r>
              <a:rPr lang="tr-TR" dirty="0" smtClean="0"/>
              <a:t>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tr-TR" i="1" dirty="0" smtClean="0"/>
              <a:t>P</a:t>
            </a:r>
            <a:r>
              <a:rPr lang="tr-TR" baseline="-25000" dirty="0" smtClean="0"/>
              <a:t>0</a:t>
            </a:r>
            <a:r>
              <a:rPr lang="tr-TR" dirty="0" smtClean="0"/>
              <a:t> is determined by dynamic pricing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tr-TR" dirty="0" smtClean="0"/>
          </a:p>
          <a:p>
            <a:pPr lvl="2">
              <a:buFont typeface="Wingdings" panose="05000000000000000000" pitchFamily="2" charset="2"/>
              <a:buChar char="Ø"/>
            </a:pPr>
            <a:endParaRPr lang="tr-TR" dirty="0" smtClean="0"/>
          </a:p>
          <a:p>
            <a:pPr lvl="3">
              <a:buFont typeface="Wingdings" panose="05000000000000000000" pitchFamily="2" charset="2"/>
              <a:buChar char="§"/>
            </a:pPr>
            <a:r>
              <a:rPr lang="tr-TR" dirty="0" smtClean="0"/>
              <a:t>Where D: Constant market size</a:t>
            </a:r>
          </a:p>
          <a:p>
            <a:pPr marL="914400" lvl="3" indent="0">
              <a:buNone/>
            </a:pPr>
            <a:endParaRPr lang="tr-T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Leased products are sold to the market at </a:t>
            </a:r>
            <a:r>
              <a:rPr lang="tr-TR" i="1" dirty="0" smtClean="0"/>
              <a:t>P</a:t>
            </a:r>
            <a:r>
              <a:rPr lang="tr-TR" baseline="-25000" dirty="0" smtClean="0"/>
              <a:t>0</a:t>
            </a:r>
            <a:r>
              <a:rPr lang="tr-TR" dirty="0" smtClean="0"/>
              <a:t>(1-</a:t>
            </a:r>
            <a:r>
              <a:rPr lang="el-GR" i="1" dirty="0" smtClean="0"/>
              <a:t>α</a:t>
            </a:r>
            <a:r>
              <a:rPr lang="tr-TR" dirty="0" smtClean="0"/>
              <a:t>).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tr-TR" dirty="0" smtClean="0"/>
              <a:t>Second hand market products are sold to market at </a:t>
            </a:r>
            <a:r>
              <a:rPr lang="tr-TR" i="1" dirty="0" smtClean="0"/>
              <a:t>P</a:t>
            </a:r>
            <a:r>
              <a:rPr lang="tr-TR" baseline="-25000" dirty="0" smtClean="0"/>
              <a:t>0</a:t>
            </a:r>
            <a:r>
              <a:rPr lang="tr-TR" i="1" dirty="0" smtClean="0"/>
              <a:t>β.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tr-TR" dirty="0" smtClean="0"/>
              <a:t>where </a:t>
            </a:r>
            <a:r>
              <a:rPr lang="tr-TR" i="1" dirty="0" smtClean="0"/>
              <a:t>β</a:t>
            </a:r>
            <a:r>
              <a:rPr lang="tr-TR" dirty="0" smtClean="0"/>
              <a:t> is the quality discount factor</a:t>
            </a:r>
            <a:endParaRPr lang="tr-TR" dirty="0"/>
          </a:p>
          <a:p>
            <a:pPr marL="594360" lvl="5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tr-TR" sz="2400" baseline="-25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</a:t>
            </a:r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595674"/>
              </p:ext>
            </p:extLst>
          </p:nvPr>
        </p:nvGraphicFramePr>
        <p:xfrm>
          <a:off x="2195736" y="2204864"/>
          <a:ext cx="2710532" cy="546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3" imgW="1244520" imgH="228600" progId="Equation.DSMT4">
                  <p:embed/>
                </p:oleObj>
              </mc:Choice>
              <mc:Fallback>
                <p:oleObj name="Equation" r:id="rId3" imgW="12445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2204864"/>
                        <a:ext cx="2710532" cy="546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Revenue from new product sales</a:t>
            </a:r>
          </a:p>
          <a:p>
            <a:pPr marL="109728" indent="0">
              <a:buNone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Revenue from leasing 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Revenue from the second hand market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Disposal Cost and Design &amp; Manufacturing Cost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FORMULATION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27084"/>
              </p:ext>
            </p:extLst>
          </p:nvPr>
        </p:nvGraphicFramePr>
        <p:xfrm>
          <a:off x="2195736" y="1844824"/>
          <a:ext cx="237626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quation" r:id="rId3" imgW="1244520" imgH="228600" progId="Equation.DSMT4">
                  <p:embed/>
                </p:oleObj>
              </mc:Choice>
              <mc:Fallback>
                <p:oleObj name="Equation" r:id="rId3" imgW="12445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1844824"/>
                        <a:ext cx="2376264" cy="432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043689"/>
              </p:ext>
            </p:extLst>
          </p:nvPr>
        </p:nvGraphicFramePr>
        <p:xfrm>
          <a:off x="2123728" y="2708920"/>
          <a:ext cx="5040560" cy="791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quation" r:id="rId5" imgW="2946240" imgH="431640" progId="Equation.DSMT4">
                  <p:embed/>
                </p:oleObj>
              </mc:Choice>
              <mc:Fallback>
                <p:oleObj name="Equation" r:id="rId5" imgW="29462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3728" y="2708920"/>
                        <a:ext cx="5040560" cy="791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55072"/>
              </p:ext>
            </p:extLst>
          </p:nvPr>
        </p:nvGraphicFramePr>
        <p:xfrm>
          <a:off x="2195736" y="4149080"/>
          <a:ext cx="4104456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Equation" r:id="rId7" imgW="2108160" imgH="419040" progId="Equation.DSMT4">
                  <p:embed/>
                </p:oleObj>
              </mc:Choice>
              <mc:Fallback>
                <p:oleObj name="Equation" r:id="rId7" imgW="21081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736" y="4149080"/>
                        <a:ext cx="4104456" cy="7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708134"/>
              </p:ext>
            </p:extLst>
          </p:nvPr>
        </p:nvGraphicFramePr>
        <p:xfrm>
          <a:off x="2267744" y="5445224"/>
          <a:ext cx="165618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Equation" r:id="rId9" imgW="685800" imgH="241200" progId="Equation.DSMT4">
                  <p:embed/>
                </p:oleObj>
              </mc:Choice>
              <mc:Fallback>
                <p:oleObj name="Equation" r:id="rId9" imgW="6858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67744" y="5445224"/>
                        <a:ext cx="1656184" cy="504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653484"/>
              </p:ext>
            </p:extLst>
          </p:nvPr>
        </p:nvGraphicFramePr>
        <p:xfrm>
          <a:off x="4932040" y="5517232"/>
          <a:ext cx="187220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11" imgW="876240" imgH="228600" progId="Equation.DSMT4">
                  <p:embed/>
                </p:oleObj>
              </mc:Choice>
              <mc:Fallback>
                <p:oleObj name="Equation" r:id="rId11" imgW="876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32040" y="5517232"/>
                        <a:ext cx="1872208" cy="432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17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Profit Function: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2057400" lvl="8" indent="0">
              <a:buNone/>
            </a:pPr>
            <a:r>
              <a:rPr lang="tr-TR" dirty="0" smtClean="0"/>
              <a:t>	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FORMULATION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62435"/>
              </p:ext>
            </p:extLst>
          </p:nvPr>
        </p:nvGraphicFramePr>
        <p:xfrm>
          <a:off x="2051720" y="2060848"/>
          <a:ext cx="5328592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3" imgW="3085920" imgH="1828800" progId="Equation.DSMT4">
                  <p:embed/>
                </p:oleObj>
              </mc:Choice>
              <mc:Fallback>
                <p:oleObj name="Equation" r:id="rId3" imgW="3085920" imgH="182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060848"/>
                        <a:ext cx="5328592" cy="2952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107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6855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000" i="1" dirty="0" smtClean="0"/>
              <a:t>n</a:t>
            </a:r>
            <a:r>
              <a:rPr lang="tr-TR" sz="2000" dirty="0" smtClean="0"/>
              <a:t>=0</a:t>
            </a:r>
          </a:p>
          <a:p>
            <a:pPr marL="109728" indent="0">
              <a:buNone/>
            </a:pPr>
            <a:r>
              <a:rPr lang="tr-TR" dirty="0" smtClean="0"/>
              <a:t>	</a:t>
            </a:r>
            <a:endParaRPr lang="tr-TR" dirty="0" smtClean="0"/>
          </a:p>
          <a:p>
            <a:pPr marL="109728" indent="0">
              <a:buNone/>
            </a:pPr>
            <a:endParaRPr lang="tr-TR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sz="2000" dirty="0" smtClean="0"/>
              <a:t>0&lt;</a:t>
            </a:r>
            <a:r>
              <a:rPr lang="tr-TR" sz="2000" i="1" dirty="0" smtClean="0"/>
              <a:t>n</a:t>
            </a:r>
            <a:r>
              <a:rPr lang="tr-TR" sz="2000" dirty="0" smtClean="0"/>
              <a:t>&lt;</a:t>
            </a:r>
            <a:r>
              <a:rPr lang="tr-TR" sz="2000" i="1" dirty="0" smtClean="0"/>
              <a:t>N </a:t>
            </a:r>
          </a:p>
          <a:p>
            <a:endParaRPr lang="tr-TR" i="1" dirty="0"/>
          </a:p>
          <a:p>
            <a:pPr marL="109728" indent="0">
              <a:buNone/>
            </a:pPr>
            <a:endParaRPr lang="tr-TR" i="1" dirty="0"/>
          </a:p>
          <a:p>
            <a:pPr marL="109728" indent="0">
              <a:buNone/>
            </a:pPr>
            <a:r>
              <a:rPr lang="tr-TR" sz="2000" i="1" dirty="0" smtClean="0"/>
              <a:t>	</a:t>
            </a:r>
            <a:endParaRPr lang="tr-TR" sz="2000" i="1" dirty="0" smtClean="0"/>
          </a:p>
          <a:p>
            <a:pPr marL="109728" indent="0">
              <a:buNone/>
            </a:pPr>
            <a:r>
              <a:rPr lang="tr-TR" sz="2000" i="1" dirty="0" smtClean="0"/>
              <a:t>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sz="2000" i="1" dirty="0" smtClean="0"/>
              <a:t>n</a:t>
            </a:r>
            <a:r>
              <a:rPr lang="tr-TR" sz="2000" dirty="0" smtClean="0"/>
              <a:t>=</a:t>
            </a:r>
            <a:r>
              <a:rPr lang="tr-TR" sz="2000" i="1" dirty="0" smtClean="0"/>
              <a:t>N  </a:t>
            </a:r>
            <a:r>
              <a:rPr lang="tr-TR" dirty="0" smtClean="0"/>
              <a:t>                             </a:t>
            </a:r>
            <a:endParaRPr lang="tr-TR" dirty="0"/>
          </a:p>
          <a:p>
            <a:pPr marL="109728" indent="0">
              <a:buNone/>
            </a:pPr>
            <a:endParaRPr lang="tr-TR" dirty="0"/>
          </a:p>
          <a:p>
            <a:pPr marL="109728" indent="0">
              <a:buNone/>
            </a:pPr>
            <a:r>
              <a:rPr lang="tr-TR" sz="2000" dirty="0" smtClean="0"/>
              <a:t>                          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FORMULATION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019182"/>
              </p:ext>
            </p:extLst>
          </p:nvPr>
        </p:nvGraphicFramePr>
        <p:xfrm>
          <a:off x="1619672" y="1268760"/>
          <a:ext cx="295232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" name="Equation" r:id="rId3" imgW="1879600" imgH="241300" progId="Equation.DSMT4">
                  <p:embed/>
                </p:oleObj>
              </mc:Choice>
              <mc:Fallback>
                <p:oleObj name="Equation" r:id="rId3" imgW="18796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68760"/>
                        <a:ext cx="2952328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103838"/>
              </p:ext>
            </p:extLst>
          </p:nvPr>
        </p:nvGraphicFramePr>
        <p:xfrm>
          <a:off x="1691680" y="4293096"/>
          <a:ext cx="4915644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" name="Equation" r:id="rId5" imgW="3619440" imgH="685800" progId="Equation.DSMT4">
                  <p:embed/>
                </p:oleObj>
              </mc:Choice>
              <mc:Fallback>
                <p:oleObj name="Equation" r:id="rId5" imgW="361944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1680" y="4293096"/>
                        <a:ext cx="4915644" cy="108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200242"/>
              </p:ext>
            </p:extLst>
          </p:nvPr>
        </p:nvGraphicFramePr>
        <p:xfrm>
          <a:off x="1835696" y="2276872"/>
          <a:ext cx="5112568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Equation" r:id="rId7" imgW="3733560" imgH="914400" progId="Equation.DSMT4">
                  <p:embed/>
                </p:oleObj>
              </mc:Choice>
              <mc:Fallback>
                <p:oleObj name="Equation" r:id="rId7" imgW="373356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35696" y="2276872"/>
                        <a:ext cx="5112568" cy="144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01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Model is run for the following parameters;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l-GR" i="1" dirty="0" smtClean="0"/>
              <a:t>α</a:t>
            </a:r>
            <a:r>
              <a:rPr lang="tr-TR" i="1" dirty="0" smtClean="0"/>
              <a:t> </a:t>
            </a:r>
            <a:r>
              <a:rPr lang="tr-TR" dirty="0" smtClean="0"/>
              <a:t>is altered from 0.1 to 0.9</a:t>
            </a:r>
            <a:endParaRPr lang="tr-TR" i="1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l-GR" i="1" dirty="0" smtClean="0"/>
              <a:t>β</a:t>
            </a:r>
            <a:r>
              <a:rPr lang="tr-TR" i="1" dirty="0" smtClean="0"/>
              <a:t> </a:t>
            </a:r>
            <a:r>
              <a:rPr lang="tr-TR" dirty="0" smtClean="0"/>
              <a:t>is altered from 0.1 to 0.9</a:t>
            </a:r>
            <a:endParaRPr lang="tr-TR" i="1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 smtClean="0"/>
              <a:t>N </a:t>
            </a:r>
            <a:r>
              <a:rPr lang="tr-TR" dirty="0" smtClean="0"/>
              <a:t>is increased from 1 to 20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 smtClean="0"/>
              <a:t>C(N)= N</a:t>
            </a:r>
            <a:r>
              <a:rPr lang="tr-TR" i="1" baseline="30000" dirty="0" smtClean="0"/>
              <a:t>2</a:t>
            </a: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Fixed parameters are;</a:t>
            </a:r>
            <a:endParaRPr lang="tr-TR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 smtClean="0"/>
              <a:t>D</a:t>
            </a:r>
            <a:r>
              <a:rPr lang="tr-TR" dirty="0" smtClean="0"/>
              <a:t>: 1000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/>
              <a:t>c</a:t>
            </a:r>
            <a:r>
              <a:rPr lang="tr-TR" i="1" baseline="-25000" dirty="0"/>
              <a:t>r</a:t>
            </a:r>
            <a:r>
              <a:rPr lang="tr-TR" dirty="0"/>
              <a:t> = </a:t>
            </a:r>
            <a:r>
              <a:rPr lang="tr-TR" dirty="0" smtClean="0"/>
              <a:t>50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 smtClean="0"/>
              <a:t>c</a:t>
            </a:r>
            <a:r>
              <a:rPr lang="tr-TR" i="1" baseline="30000" dirty="0" smtClean="0"/>
              <a:t>d</a:t>
            </a:r>
            <a:r>
              <a:rPr lang="tr-TR" dirty="0" smtClean="0"/>
              <a:t> </a:t>
            </a:r>
            <a:r>
              <a:rPr lang="tr-TR" dirty="0"/>
              <a:t>= 100 </a:t>
            </a:r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i="1" dirty="0"/>
              <a:t>m</a:t>
            </a:r>
            <a:r>
              <a:rPr lang="tr-TR" dirty="0"/>
              <a:t>=0.5 </a:t>
            </a: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Decision variables are determined by using these values with respect to total profit.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NUMERICAL ANALYSIS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9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Optimal values of decision variables</a:t>
            </a:r>
          </a:p>
          <a:p>
            <a:pPr marL="109728" indent="0">
              <a:buNone/>
            </a:pPr>
            <a:r>
              <a:rPr lang="tr-TR" dirty="0" smtClean="0"/>
              <a:t>			Optimal (</a:t>
            </a:r>
            <a:r>
              <a:rPr lang="tr-TR" i="1" dirty="0" smtClean="0"/>
              <a:t>N,n</a:t>
            </a:r>
            <a:r>
              <a:rPr lang="tr-TR" dirty="0" smtClean="0"/>
              <a:t>) values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NUMERICAL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115401"/>
              </p:ext>
            </p:extLst>
          </p:nvPr>
        </p:nvGraphicFramePr>
        <p:xfrm>
          <a:off x="555133" y="2780930"/>
          <a:ext cx="8033733" cy="2880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0637"/>
                <a:gridCol w="856739"/>
                <a:gridCol w="856739"/>
                <a:gridCol w="856739"/>
                <a:gridCol w="856739"/>
                <a:gridCol w="855131"/>
                <a:gridCol w="855131"/>
                <a:gridCol w="855131"/>
                <a:gridCol w="855131"/>
                <a:gridCol w="525616"/>
              </a:tblGrid>
              <a:tr h="25396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          β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4,3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3,2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6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1,0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1,0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16113" y="7123113"/>
            <a:ext cx="523875" cy="3714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17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Introduction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Objectives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Problem Definition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Model Description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Model Formulation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Numerical Analysis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Conclusions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OUTLINE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58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Optimal values of decision </a:t>
            </a:r>
            <a:r>
              <a:rPr lang="tr-TR" b="1" dirty="0" smtClean="0"/>
              <a:t>variables</a:t>
            </a:r>
          </a:p>
          <a:p>
            <a:pPr marL="109728" indent="0">
              <a:buNone/>
            </a:pPr>
            <a:r>
              <a:rPr lang="tr-TR" dirty="0" smtClean="0"/>
              <a:t>		</a:t>
            </a:r>
          </a:p>
          <a:p>
            <a:pPr marL="109728" indent="0">
              <a:buNone/>
            </a:pPr>
            <a:r>
              <a:rPr lang="tr-TR" dirty="0" smtClean="0"/>
              <a:t>		    Optimal new product price</a:t>
            </a:r>
            <a:endParaRPr lang="tr-TR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NUMERICAL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788555"/>
              </p:ext>
            </p:extLst>
          </p:nvPr>
        </p:nvGraphicFramePr>
        <p:xfrm>
          <a:off x="1475657" y="2924943"/>
          <a:ext cx="6408710" cy="2507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  <a:gridCol w="640871"/>
              </a:tblGrid>
              <a:tr h="22109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β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0.7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>
                          <a:effectLst/>
                        </a:rPr>
                        <a:t>α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669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680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679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650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643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608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583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228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501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0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Profitability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NUMERICAL ANALYSIS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74052664"/>
              </p:ext>
            </p:extLst>
          </p:nvPr>
        </p:nvGraphicFramePr>
        <p:xfrm>
          <a:off x="1475656" y="2060848"/>
          <a:ext cx="676875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342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sz="2200" dirty="0" smtClean="0"/>
              <a:t>Change in the number of leasing times in Hybrid Chain</a:t>
            </a:r>
          </a:p>
          <a:p>
            <a:pPr marL="109728" indent="0">
              <a:buNone/>
            </a:pPr>
            <a:endParaRPr lang="tr-TR" b="1" dirty="0"/>
          </a:p>
          <a:p>
            <a:pPr marL="109728" indent="0">
              <a:buNone/>
            </a:pPr>
            <a:endParaRPr lang="tr-TR" b="1" dirty="0" smtClean="0"/>
          </a:p>
          <a:p>
            <a:pPr marL="109728" indent="0">
              <a:buNone/>
            </a:pPr>
            <a:endParaRPr lang="tr-TR" b="1" dirty="0"/>
          </a:p>
          <a:p>
            <a:pPr marL="109728" indent="0">
              <a:buNone/>
            </a:pPr>
            <a:endParaRPr lang="tr-TR" b="1" dirty="0" smtClean="0"/>
          </a:p>
          <a:p>
            <a:pPr marL="109728" indent="0">
              <a:buNone/>
            </a:pPr>
            <a:endParaRPr lang="tr-TR" b="1" dirty="0"/>
          </a:p>
          <a:p>
            <a:pPr marL="109728" indent="0">
              <a:buNone/>
            </a:pPr>
            <a:endParaRPr lang="tr-TR" b="1" dirty="0" smtClean="0"/>
          </a:p>
          <a:p>
            <a:pPr marL="109728" indent="0">
              <a:buNone/>
            </a:pPr>
            <a:endParaRPr lang="tr-TR" b="1" dirty="0"/>
          </a:p>
          <a:p>
            <a:pPr marL="109728" indent="0">
              <a:buNone/>
            </a:pPr>
            <a:r>
              <a:rPr lang="tr-TR" b="1" dirty="0" smtClean="0"/>
              <a:t>				</a:t>
            </a:r>
            <a:r>
              <a:rPr lang="tr-TR" sz="1600" dirty="0" smtClean="0"/>
              <a:t>when </a:t>
            </a:r>
            <a:r>
              <a:rPr lang="el-GR" sz="1600" i="1" dirty="0" smtClean="0"/>
              <a:t>α</a:t>
            </a:r>
            <a:r>
              <a:rPr lang="tr-TR" sz="1600" dirty="0" smtClean="0"/>
              <a:t>=0.1 </a:t>
            </a:r>
            <a:r>
              <a:rPr lang="el-GR" sz="1600" i="1" dirty="0" smtClean="0"/>
              <a:t>β</a:t>
            </a:r>
            <a:r>
              <a:rPr lang="tr-TR" sz="1600" dirty="0" smtClean="0"/>
              <a:t>=0.1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Design Investment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308511819"/>
              </p:ext>
            </p:extLst>
          </p:nvPr>
        </p:nvGraphicFramePr>
        <p:xfrm>
          <a:off x="755576" y="2172652"/>
          <a:ext cx="6984776" cy="3488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91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b="1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tr-TR" sz="40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Design Investment</a:t>
            </a:r>
            <a:r>
              <a:rPr lang="tr-TR" sz="4400" dirty="0"/>
              <a:t/>
            </a:r>
            <a:br>
              <a:rPr lang="tr-TR" sz="4400" dirty="0"/>
            </a:b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000692409"/>
              </p:ext>
            </p:extLst>
          </p:nvPr>
        </p:nvGraphicFramePr>
        <p:xfrm>
          <a:off x="179512" y="1988840"/>
          <a:ext cx="784887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4231463" y="5382508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when </a:t>
            </a:r>
            <a:r>
              <a:rPr lang="el-GR" i="1" dirty="0" smtClean="0"/>
              <a:t>α</a:t>
            </a:r>
            <a:r>
              <a:rPr lang="tr-TR" dirty="0" smtClean="0"/>
              <a:t>=0.1 </a:t>
            </a:r>
            <a:r>
              <a:rPr lang="el-GR" i="1" dirty="0" smtClean="0"/>
              <a:t>β</a:t>
            </a:r>
            <a:r>
              <a:rPr lang="tr-TR" dirty="0" smtClean="0"/>
              <a:t>=0.1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96578" y="1412776"/>
            <a:ext cx="67117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200" dirty="0" smtClean="0"/>
              <a:t>Change in the total profit  in Hybrid Chain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2560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200" dirty="0" smtClean="0"/>
              <a:t>Change in the total profit in Traditional Supply Chain</a:t>
            </a:r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4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Design Investment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914027515"/>
              </p:ext>
            </p:extLst>
          </p:nvPr>
        </p:nvGraphicFramePr>
        <p:xfrm>
          <a:off x="971600" y="2033587"/>
          <a:ext cx="6768752" cy="3627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718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/>
          </a:bodyPr>
          <a:lstStyle/>
          <a:p>
            <a:r>
              <a:rPr lang="tr-TR" sz="2200" dirty="0" smtClean="0"/>
              <a:t>Design impact on total profit on pure leasing systems</a:t>
            </a:r>
            <a:endParaRPr lang="en-US" sz="2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Design Investment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730801"/>
              </p:ext>
            </p:extLst>
          </p:nvPr>
        </p:nvGraphicFramePr>
        <p:xfrm>
          <a:off x="539552" y="1772816"/>
          <a:ext cx="367240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4539722"/>
              </p:ext>
            </p:extLst>
          </p:nvPr>
        </p:nvGraphicFramePr>
        <p:xfrm>
          <a:off x="4355976" y="1772816"/>
          <a:ext cx="374441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8157959"/>
              </p:ext>
            </p:extLst>
          </p:nvPr>
        </p:nvGraphicFramePr>
        <p:xfrm>
          <a:off x="2411760" y="4149080"/>
          <a:ext cx="3672408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834406"/>
              </p:ext>
            </p:extLst>
          </p:nvPr>
        </p:nvGraphicFramePr>
        <p:xfrm>
          <a:off x="2267744" y="1628800"/>
          <a:ext cx="698624" cy="249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Equation" r:id="rId6" imgW="482400" imgH="177480" progId="Equation.DSMT4">
                  <p:embed/>
                </p:oleObj>
              </mc:Choice>
              <mc:Fallback>
                <p:oleObj name="Equation" r:id="rId6" imgW="4824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67744" y="1628800"/>
                        <a:ext cx="698624" cy="249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675734"/>
              </p:ext>
            </p:extLst>
          </p:nvPr>
        </p:nvGraphicFramePr>
        <p:xfrm>
          <a:off x="6084168" y="1628800"/>
          <a:ext cx="720080" cy="216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name="Equation" r:id="rId8" imgW="495000" imgH="177480" progId="Equation.DSMT4">
                  <p:embed/>
                </p:oleObj>
              </mc:Choice>
              <mc:Fallback>
                <p:oleObj name="Equation" r:id="rId8" imgW="4950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84168" y="1628800"/>
                        <a:ext cx="720080" cy="2160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155191"/>
              </p:ext>
            </p:extLst>
          </p:nvPr>
        </p:nvGraphicFramePr>
        <p:xfrm>
          <a:off x="4139952" y="3933056"/>
          <a:ext cx="792088" cy="249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name="Equation" r:id="rId10" imgW="495000" imgH="177480" progId="Equation.DSMT4">
                  <p:embed/>
                </p:oleObj>
              </mc:Choice>
              <mc:Fallback>
                <p:oleObj name="Equation" r:id="rId10" imgW="49500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39952" y="3933056"/>
                        <a:ext cx="792088" cy="249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324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Comparison of these three structures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4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Design Investment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0450599"/>
              </p:ext>
            </p:extLst>
          </p:nvPr>
        </p:nvGraphicFramePr>
        <p:xfrm>
          <a:off x="1043608" y="2057400"/>
          <a:ext cx="7272808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03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tr-TR" sz="2200" dirty="0" smtClean="0"/>
              <a:t>Change in Durability </a:t>
            </a:r>
            <a:r>
              <a:rPr lang="tr-TR" sz="2200" i="1" dirty="0" smtClean="0"/>
              <a:t>N</a:t>
            </a:r>
            <a:r>
              <a:rPr lang="tr-TR" sz="2200" dirty="0" smtClean="0"/>
              <a:t>, and number of leasing times </a:t>
            </a:r>
            <a:r>
              <a:rPr lang="tr-TR" sz="2200" i="1" dirty="0" smtClean="0"/>
              <a:t>n</a:t>
            </a:r>
            <a:endParaRPr lang="en-US" sz="2200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i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6015108"/>
              </p:ext>
            </p:extLst>
          </p:nvPr>
        </p:nvGraphicFramePr>
        <p:xfrm>
          <a:off x="1475656" y="2057400"/>
          <a:ext cx="676875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713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>
            <a:normAutofit/>
          </a:bodyPr>
          <a:lstStyle/>
          <a:p>
            <a:pPr lvl="1" algn="ctr"/>
            <a:r>
              <a:rPr lang="tr-TR" sz="2200" dirty="0" smtClean="0"/>
              <a:t>Change in number of leasing times </a:t>
            </a:r>
            <a:r>
              <a:rPr lang="tr-TR" sz="2200" i="1" dirty="0" smtClean="0"/>
              <a:t>n</a:t>
            </a:r>
            <a:endParaRPr lang="en-US" sz="2200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622039377"/>
              </p:ext>
            </p:extLst>
          </p:nvPr>
        </p:nvGraphicFramePr>
        <p:xfrm>
          <a:off x="683568" y="2204864"/>
          <a:ext cx="3672408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43137242"/>
              </p:ext>
            </p:extLst>
          </p:nvPr>
        </p:nvGraphicFramePr>
        <p:xfrm>
          <a:off x="4499992" y="2204864"/>
          <a:ext cx="388843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71852548"/>
              </p:ext>
            </p:extLst>
          </p:nvPr>
        </p:nvGraphicFramePr>
        <p:xfrm>
          <a:off x="2843808" y="4509120"/>
          <a:ext cx="3744416" cy="1945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676144"/>
              </p:ext>
            </p:extLst>
          </p:nvPr>
        </p:nvGraphicFramePr>
        <p:xfrm>
          <a:off x="2267744" y="1988840"/>
          <a:ext cx="889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6" imgW="888840" imgH="203040" progId="Equation.DSMT4">
                  <p:embed/>
                </p:oleObj>
              </mc:Choice>
              <mc:Fallback>
                <p:oleObj name="Equation" r:id="rId6" imgW="8888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67744" y="1988840"/>
                        <a:ext cx="8890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557458"/>
              </p:ext>
            </p:extLst>
          </p:nvPr>
        </p:nvGraphicFramePr>
        <p:xfrm>
          <a:off x="6228184" y="1988840"/>
          <a:ext cx="9652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8" imgW="965160" imgH="203040" progId="Equation.DSMT4">
                  <p:embed/>
                </p:oleObj>
              </mc:Choice>
              <mc:Fallback>
                <p:oleObj name="Equation" r:id="rId8" imgW="965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8184" y="1988840"/>
                        <a:ext cx="9652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708727"/>
              </p:ext>
            </p:extLst>
          </p:nvPr>
        </p:nvGraphicFramePr>
        <p:xfrm>
          <a:off x="4283968" y="4293096"/>
          <a:ext cx="9652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10" imgW="965160" imgH="203040" progId="Equation.DSMT4">
                  <p:embed/>
                </p:oleObj>
              </mc:Choice>
              <mc:Fallback>
                <p:oleObj name="Equation" r:id="rId10" imgW="965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83968" y="4293096"/>
                        <a:ext cx="9652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35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/>
          <a:lstStyle/>
          <a:p>
            <a:pPr marL="109728" indent="0" algn="ctr">
              <a:buNone/>
            </a:pPr>
            <a:r>
              <a:rPr lang="tr-TR" sz="2200" dirty="0" smtClean="0"/>
              <a:t>Change in new product price </a:t>
            </a:r>
            <a:r>
              <a:rPr lang="tr-TR" sz="2200" i="1" dirty="0" smtClean="0"/>
              <a:t>P</a:t>
            </a:r>
            <a:r>
              <a:rPr lang="tr-TR" sz="2200" baseline="-25000" dirty="0" smtClean="0"/>
              <a:t>0</a:t>
            </a:r>
          </a:p>
          <a:p>
            <a:pPr marL="393192" lvl="1" indent="0" algn="ctr">
              <a:buNone/>
            </a:pPr>
            <a:endParaRPr lang="en-US" sz="2400" i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367450585"/>
              </p:ext>
            </p:extLst>
          </p:nvPr>
        </p:nvGraphicFramePr>
        <p:xfrm>
          <a:off x="395536" y="2204864"/>
          <a:ext cx="3744416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401267785"/>
              </p:ext>
            </p:extLst>
          </p:nvPr>
        </p:nvGraphicFramePr>
        <p:xfrm>
          <a:off x="4572000" y="2132856"/>
          <a:ext cx="3816424" cy="21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778197262"/>
              </p:ext>
            </p:extLst>
          </p:nvPr>
        </p:nvGraphicFramePr>
        <p:xfrm>
          <a:off x="2987824" y="4365104"/>
          <a:ext cx="3533775" cy="222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676144"/>
              </p:ext>
            </p:extLst>
          </p:nvPr>
        </p:nvGraphicFramePr>
        <p:xfrm>
          <a:off x="2268538" y="1989138"/>
          <a:ext cx="8890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6" imgW="888840" imgH="203040" progId="Equation.DSMT4">
                  <p:embed/>
                </p:oleObj>
              </mc:Choice>
              <mc:Fallback>
                <p:oleObj name="Equation" r:id="rId6" imgW="88884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1989138"/>
                        <a:ext cx="8890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557458"/>
              </p:ext>
            </p:extLst>
          </p:nvPr>
        </p:nvGraphicFramePr>
        <p:xfrm>
          <a:off x="6227763" y="1989138"/>
          <a:ext cx="9652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8" imgW="965160" imgH="203040" progId="Equation.DSMT4">
                  <p:embed/>
                </p:oleObj>
              </mc:Choice>
              <mc:Fallback>
                <p:oleObj name="Equation" r:id="rId8" imgW="96516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989138"/>
                        <a:ext cx="9652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510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tr-TR" b="1" dirty="0" smtClean="0"/>
              <a:t>Why do we need Product Recovery and Closed Loop Supply Chains?</a:t>
            </a:r>
          </a:p>
          <a:p>
            <a:pPr marL="109728" indent="0" algn="ctr">
              <a:buNone/>
            </a:pPr>
            <a:endParaRPr lang="tr-TR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Marketing policies based on less durable and cheaper </a:t>
            </a:r>
            <a:r>
              <a:rPr lang="tr-TR" dirty="0" smtClean="0"/>
              <a:t>products</a:t>
            </a:r>
            <a:endParaRPr lang="tr-TR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Decreasing product’s lifecycle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Increasing </a:t>
            </a:r>
          </a:p>
          <a:p>
            <a:pPr lvl="1"/>
            <a:r>
              <a:rPr lang="tr-TR" dirty="0" smtClean="0"/>
              <a:t>Consumption of energy</a:t>
            </a:r>
          </a:p>
          <a:p>
            <a:pPr lvl="1"/>
            <a:r>
              <a:rPr lang="tr-TR" dirty="0" smtClean="0"/>
              <a:t>Consumption of natural resources</a:t>
            </a:r>
          </a:p>
          <a:p>
            <a:pPr lvl="1"/>
            <a:r>
              <a:rPr lang="tr-TR" dirty="0" smtClean="0"/>
              <a:t>Waste accumulation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pPr marL="393192" lvl="1" indent="0" algn="ctr">
              <a:buNone/>
            </a:pPr>
            <a:r>
              <a:rPr lang="tr-TR" sz="2400" dirty="0" smtClean="0"/>
              <a:t>Change in Total Profit</a:t>
            </a:r>
            <a:endParaRPr lang="tr-TR" sz="2400" baseline="-250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076193841"/>
              </p:ext>
            </p:extLst>
          </p:nvPr>
        </p:nvGraphicFramePr>
        <p:xfrm>
          <a:off x="1043608" y="1772816"/>
          <a:ext cx="727280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133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/>
          <a:lstStyle/>
          <a:p>
            <a:r>
              <a:rPr lang="tr-TR" sz="2800" dirty="0" smtClean="0"/>
              <a:t>Change</a:t>
            </a:r>
            <a:r>
              <a:rPr lang="tr-TR" sz="2800" dirty="0"/>
              <a:t> </a:t>
            </a:r>
            <a:r>
              <a:rPr lang="tr-TR" sz="2800" dirty="0" smtClean="0"/>
              <a:t>in </a:t>
            </a:r>
            <a:r>
              <a:rPr lang="tr-TR" sz="2400" dirty="0"/>
              <a:t>d</a:t>
            </a:r>
            <a:r>
              <a:rPr lang="tr-TR" sz="2400" dirty="0" smtClean="0"/>
              <a:t>urability </a:t>
            </a:r>
            <a:r>
              <a:rPr lang="tr-TR" sz="2400" i="1" dirty="0" smtClean="0"/>
              <a:t>N, </a:t>
            </a:r>
            <a:r>
              <a:rPr lang="tr-TR" sz="2400" dirty="0" smtClean="0"/>
              <a:t>number of leasing times </a:t>
            </a:r>
            <a:r>
              <a:rPr lang="tr-TR" sz="2400" i="1" dirty="0" smtClean="0"/>
              <a:t>n</a:t>
            </a:r>
            <a:endParaRPr lang="en-US" sz="2400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en-US" i="1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594470586"/>
              </p:ext>
            </p:extLst>
          </p:nvPr>
        </p:nvGraphicFramePr>
        <p:xfrm>
          <a:off x="1763688" y="2204864"/>
          <a:ext cx="5688632" cy="3381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504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tr-TR" dirty="0" smtClean="0"/>
              <a:t>	        </a:t>
            </a:r>
            <a:r>
              <a:rPr lang="tr-TR" sz="1600" i="1" dirty="0" smtClean="0"/>
              <a:t>n				            Total Profit</a:t>
            </a:r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endParaRPr lang="tr-TR" sz="1600" i="1" dirty="0" smtClean="0"/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endParaRPr lang="tr-TR" sz="1600" i="1" dirty="0" smtClean="0"/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endParaRPr lang="tr-TR" sz="1600" i="1" dirty="0" smtClean="0"/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r>
              <a:rPr lang="tr-TR" sz="1600" i="1" dirty="0" smtClean="0"/>
              <a:t>			</a:t>
            </a:r>
          </a:p>
          <a:p>
            <a:pPr marL="109728" indent="0">
              <a:buNone/>
            </a:pPr>
            <a:r>
              <a:rPr lang="tr-TR" sz="1600" i="1" dirty="0"/>
              <a:t>	</a:t>
            </a:r>
            <a:r>
              <a:rPr lang="tr-TR" sz="1600" i="1" dirty="0" smtClean="0"/>
              <a:t>		     </a:t>
            </a:r>
          </a:p>
          <a:p>
            <a:pPr marL="109728" indent="0">
              <a:buNone/>
            </a:pPr>
            <a:r>
              <a:rPr lang="tr-TR" sz="1600" i="1" dirty="0"/>
              <a:t>	</a:t>
            </a:r>
            <a:r>
              <a:rPr lang="tr-TR" sz="1600" i="1" dirty="0" smtClean="0"/>
              <a:t>		           New product price</a:t>
            </a:r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endParaRPr lang="tr-TR" sz="1600" i="1" dirty="0" smtClean="0"/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endParaRPr lang="tr-TR" sz="1600" i="1" dirty="0" smtClean="0"/>
          </a:p>
          <a:p>
            <a:pPr marL="109728" indent="0">
              <a:buNone/>
            </a:pPr>
            <a:endParaRPr lang="tr-TR" sz="1600" i="1" dirty="0"/>
          </a:p>
          <a:p>
            <a:pPr marL="109728" indent="0">
              <a:buNone/>
            </a:pPr>
            <a:r>
              <a:rPr lang="tr-TR" sz="1600" i="1" dirty="0" smtClean="0"/>
              <a:t>                                                                                                                                                  </a:t>
            </a:r>
            <a:r>
              <a:rPr lang="tr-TR" sz="1200" i="1" dirty="0" smtClean="0"/>
              <a:t>(</a:t>
            </a:r>
            <a:r>
              <a:rPr lang="el-GR" sz="1200" i="1" dirty="0" smtClean="0"/>
              <a:t>α</a:t>
            </a:r>
            <a:r>
              <a:rPr lang="tr-TR" sz="1200" i="1" dirty="0" smtClean="0"/>
              <a:t>=0.5)</a:t>
            </a:r>
            <a:endParaRPr lang="en-US" sz="1200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Analysis for </a:t>
            </a:r>
            <a:r>
              <a:rPr lang="el-GR" i="1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36281828"/>
              </p:ext>
            </p:extLst>
          </p:nvPr>
        </p:nvGraphicFramePr>
        <p:xfrm>
          <a:off x="539552" y="1556792"/>
          <a:ext cx="396044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529041503"/>
              </p:ext>
            </p:extLst>
          </p:nvPr>
        </p:nvGraphicFramePr>
        <p:xfrm>
          <a:off x="4427984" y="1556792"/>
          <a:ext cx="4248472" cy="227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760314538"/>
              </p:ext>
            </p:extLst>
          </p:nvPr>
        </p:nvGraphicFramePr>
        <p:xfrm>
          <a:off x="2555776" y="4293096"/>
          <a:ext cx="4464496" cy="227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3244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Salvage Value: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lvl="5"/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Disposal Cost vs Salvage Value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652240"/>
              </p:ext>
            </p:extLst>
          </p:nvPr>
        </p:nvGraphicFramePr>
        <p:xfrm>
          <a:off x="3059832" y="1484784"/>
          <a:ext cx="3665562" cy="552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Equation" r:id="rId3" imgW="1714320" imgH="241200" progId="Equation.DSMT4">
                  <p:embed/>
                </p:oleObj>
              </mc:Choice>
              <mc:Fallback>
                <p:oleObj name="Equation" r:id="rId3" imgW="171432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9832" y="1484784"/>
                        <a:ext cx="3665562" cy="552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625216"/>
              </p:ext>
            </p:extLst>
          </p:nvPr>
        </p:nvGraphicFramePr>
        <p:xfrm>
          <a:off x="1979712" y="2204864"/>
          <a:ext cx="5328592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Equation" r:id="rId5" imgW="3086100" imgH="1828800" progId="Equation.DSMT4">
                  <p:embed/>
                </p:oleObj>
              </mc:Choice>
              <mc:Fallback>
                <p:oleObj name="Equation" r:id="rId5" imgW="3086100" imgH="18288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2204864"/>
                        <a:ext cx="5328592" cy="280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39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Disposal Cost vs Salvage Value</a:t>
            </a:r>
            <a:endParaRPr lang="en-US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003550" y="9472613"/>
            <a:ext cx="762000" cy="4000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774487"/>
              </p:ext>
            </p:extLst>
          </p:nvPr>
        </p:nvGraphicFramePr>
        <p:xfrm>
          <a:off x="899592" y="1628801"/>
          <a:ext cx="7344815" cy="3627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4814"/>
                <a:gridCol w="705633"/>
                <a:gridCol w="705633"/>
                <a:gridCol w="705633"/>
                <a:gridCol w="705633"/>
                <a:gridCol w="704814"/>
                <a:gridCol w="704814"/>
                <a:gridCol w="795784"/>
                <a:gridCol w="844957"/>
                <a:gridCol w="767100"/>
              </a:tblGrid>
              <a:tr h="302324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i="1" dirty="0">
                          <a:effectLst/>
                        </a:rPr>
                        <a:t>N</a:t>
                      </a:r>
                      <a:r>
                        <a:rPr lang="tr-TR" sz="1200" i="1" baseline="30000" dirty="0">
                          <a:effectLst/>
                        </a:rPr>
                        <a:t>*</a:t>
                      </a:r>
                      <a:r>
                        <a:rPr lang="tr-TR" sz="1200" i="1" dirty="0">
                          <a:effectLst/>
                        </a:rPr>
                        <a:t>,n</a:t>
                      </a:r>
                      <a:r>
                        <a:rPr lang="tr-TR" sz="1200" i="1" baseline="30000" dirty="0">
                          <a:effectLst/>
                        </a:rPr>
                        <a:t>*</a:t>
                      </a:r>
                      <a:endParaRPr lang="en-US" sz="1200" i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2324">
                <a:tc>
                  <a:txBody>
                    <a:bodyPr/>
                    <a:lstStyle/>
                    <a:p>
                      <a:pPr indent="1524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i="1" dirty="0">
                          <a:effectLst/>
                        </a:rPr>
                        <a:t>β</a:t>
                      </a:r>
                      <a:endParaRPr lang="en-US" sz="1200" i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 i="1" dirty="0">
                          <a:effectLst/>
                        </a:rPr>
                        <a:t>α</a:t>
                      </a:r>
                      <a:endParaRPr lang="en-US" sz="1200" i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6,5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4,3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3,2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02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200" dirty="0">
                          <a:effectLst/>
                        </a:rPr>
                        <a:t>1,0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3503863"/>
              </p:ext>
            </p:extLst>
          </p:nvPr>
        </p:nvGraphicFramePr>
        <p:xfrm>
          <a:off x="1115616" y="1772816"/>
          <a:ext cx="7440296" cy="3600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3090"/>
                <a:gridCol w="764134"/>
                <a:gridCol w="764134"/>
                <a:gridCol w="764134"/>
                <a:gridCol w="764134"/>
                <a:gridCol w="764134"/>
                <a:gridCol w="764134"/>
                <a:gridCol w="764134"/>
                <a:gridCol w="764134"/>
                <a:gridCol w="764134"/>
              </a:tblGrid>
              <a:tr h="261125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 Profit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1125">
                <a:tc>
                  <a:txBody>
                    <a:bodyPr/>
                    <a:lstStyle/>
                    <a:p>
                      <a:pPr indent="1524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β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α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1081720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1087090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1092650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872278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874146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881400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689957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697297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539217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544228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415840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419252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321778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323234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259881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260292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249500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Disposal Cost vs Salvage Value</a:t>
            </a:r>
            <a:endParaRPr lang="en-US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968625" y="8556625"/>
            <a:ext cx="419100" cy="4286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86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205448"/>
              </p:ext>
            </p:extLst>
          </p:nvPr>
        </p:nvGraphicFramePr>
        <p:xfrm>
          <a:off x="1043608" y="1772816"/>
          <a:ext cx="7272807" cy="38884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9422"/>
                <a:gridCol w="1212677"/>
                <a:gridCol w="1212677"/>
                <a:gridCol w="1212677"/>
                <a:gridCol w="1212677"/>
                <a:gridCol w="1212677"/>
              </a:tblGrid>
              <a:tr h="63403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Optimal (N*,n*) values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r>
                        <a:rPr lang="tr-TR" sz="1200" baseline="-25000">
                          <a:effectLst/>
                        </a:rPr>
                        <a:t>r</a:t>
                      </a:r>
                      <a:r>
                        <a:rPr lang="tr-TR" sz="1200">
                          <a:effectLst/>
                        </a:rPr>
                        <a:t> =10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r>
                        <a:rPr lang="tr-TR" sz="1200" baseline="-25000">
                          <a:effectLst/>
                        </a:rPr>
                        <a:t>r</a:t>
                      </a:r>
                      <a:r>
                        <a:rPr lang="tr-TR" sz="1200">
                          <a:effectLst/>
                        </a:rPr>
                        <a:t> =20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r>
                        <a:rPr lang="tr-TR" sz="1200" baseline="-25000">
                          <a:effectLst/>
                        </a:rPr>
                        <a:t>r</a:t>
                      </a:r>
                      <a:r>
                        <a:rPr lang="tr-TR" sz="1200">
                          <a:effectLst/>
                        </a:rPr>
                        <a:t> =30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r>
                        <a:rPr lang="tr-TR" sz="1200" baseline="-25000">
                          <a:effectLst/>
                        </a:rPr>
                        <a:t>r</a:t>
                      </a:r>
                      <a:r>
                        <a:rPr lang="tr-TR" sz="1200">
                          <a:effectLst/>
                        </a:rPr>
                        <a:t> =40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c</a:t>
                      </a:r>
                      <a:r>
                        <a:rPr lang="tr-TR" sz="1200" baseline="-25000">
                          <a:effectLst/>
                        </a:rPr>
                        <a:t>r</a:t>
                      </a:r>
                      <a:r>
                        <a:rPr lang="tr-TR" sz="1200">
                          <a:effectLst/>
                        </a:rPr>
                        <a:t> =50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19,18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15,14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20,19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17,16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13,12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20,19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15,14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12,11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19,18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13,12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20,19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16,15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11,10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8,7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7,6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20,19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13,12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9,8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7,6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17,16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10,9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25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1,0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1,0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Remanufacturing Cost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577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Remanufacturing Cost</a:t>
            </a:r>
            <a:endParaRPr lang="en-US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545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9375209"/>
              </p:ext>
            </p:extLst>
          </p:nvPr>
        </p:nvGraphicFramePr>
        <p:xfrm>
          <a:off x="1475655" y="1628804"/>
          <a:ext cx="6696744" cy="3960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6124"/>
                <a:gridCol w="1116124"/>
                <a:gridCol w="1116124"/>
                <a:gridCol w="1116124"/>
                <a:gridCol w="1116124"/>
                <a:gridCol w="1116124"/>
              </a:tblGrid>
              <a:tr h="64577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Total Profit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c</a:t>
                      </a:r>
                      <a:r>
                        <a:rPr lang="tr-TR" sz="1200" b="1" baseline="-25000" dirty="0">
                          <a:effectLst/>
                        </a:rPr>
                        <a:t>r</a:t>
                      </a:r>
                      <a:r>
                        <a:rPr lang="tr-TR" sz="1200" b="1" dirty="0">
                          <a:effectLst/>
                        </a:rPr>
                        <a:t> =10</a:t>
                      </a:r>
                      <a:endParaRPr lang="en-US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c</a:t>
                      </a:r>
                      <a:r>
                        <a:rPr lang="tr-TR" sz="1200" b="1" baseline="-25000" dirty="0">
                          <a:effectLst/>
                        </a:rPr>
                        <a:t>r</a:t>
                      </a:r>
                      <a:r>
                        <a:rPr lang="tr-TR" sz="1200" b="1" dirty="0">
                          <a:effectLst/>
                        </a:rPr>
                        <a:t> =20</a:t>
                      </a:r>
                      <a:endParaRPr lang="en-US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c</a:t>
                      </a:r>
                      <a:r>
                        <a:rPr lang="tr-TR" sz="1200" b="1" baseline="-25000" dirty="0">
                          <a:effectLst/>
                        </a:rPr>
                        <a:t>r</a:t>
                      </a:r>
                      <a:r>
                        <a:rPr lang="tr-TR" sz="1200" b="1" dirty="0">
                          <a:effectLst/>
                        </a:rPr>
                        <a:t> =30</a:t>
                      </a:r>
                      <a:endParaRPr lang="en-US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c</a:t>
                      </a:r>
                      <a:r>
                        <a:rPr lang="tr-TR" sz="1200" b="1" baseline="-25000" dirty="0">
                          <a:effectLst/>
                        </a:rPr>
                        <a:t>r</a:t>
                      </a:r>
                      <a:r>
                        <a:rPr lang="tr-TR" sz="1200" b="1" dirty="0">
                          <a:effectLst/>
                        </a:rPr>
                        <a:t> =40</a:t>
                      </a:r>
                      <a:endParaRPr lang="en-US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>
                          <a:effectLst/>
                        </a:rPr>
                        <a:t>c</a:t>
                      </a:r>
                      <a:r>
                        <a:rPr lang="tr-TR" sz="1200" b="1" baseline="-25000" dirty="0">
                          <a:effectLst/>
                        </a:rPr>
                        <a:t>r</a:t>
                      </a:r>
                      <a:r>
                        <a:rPr lang="tr-TR" sz="1200" b="1" dirty="0">
                          <a:effectLst/>
                        </a:rPr>
                        <a:t> =50</a:t>
                      </a:r>
                      <a:endParaRPr lang="en-US" sz="12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3293440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2456420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1773750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1329440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1056250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2805190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1999110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1394270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1043170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827518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2320290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1565740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1061020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792011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626247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1840420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1150340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773988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577041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455810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1380160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793997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533174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395674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312971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α=0.6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939752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504963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388557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251535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α=0.7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533608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283208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α=0.8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3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α=0.9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249500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249500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249500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Remanufacturing Cost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029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+mn-lt"/>
              </a:rPr>
              <a:t>Remanufacturing Cost</a:t>
            </a:r>
            <a:endParaRPr lang="en-US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41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purpose of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“Sustainability” </a:t>
            </a:r>
            <a:r>
              <a:rPr 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is;</a:t>
            </a:r>
          </a:p>
          <a:p>
            <a:pPr algn="just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improve the living environment for human beings </a:t>
            </a: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keep</a:t>
            </a:r>
            <a:r>
              <a:rPr 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balance [</a:t>
            </a:r>
            <a:r>
              <a:rPr lang="tr-T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Halme et al. 2004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</a:t>
            </a: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sustainable supply chain one leading solution is to perform product recovery activities such as reuse, refurbish, and remanufacturing for EOL products.  </a:t>
            </a:r>
          </a:p>
          <a:p>
            <a:pPr marL="0" indent="0" algn="just">
              <a:buNone/>
            </a:pPr>
            <a:endParaRPr lang="tr-T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tr-T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 recovery activities are necessary but not adequate for sustainability. A truly sustainable supply chain can be achieved when product recovery activities are integrated into a closed loop supply chain (CLSC).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r-TR" sz="2400" dirty="0"/>
              <a:t>Depreciation rate of a product is one of the most important factors in model’s profitability.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/>
              <a:t>Leasing is suitable for products which depreciates quickly.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/>
              <a:t>Highly depreciated products should be sold as manufactured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400" dirty="0" smtClean="0"/>
              <a:t>Efforts for the second hand market increases profit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 smtClean="0"/>
              <a:t>These effort can change optimal decisions</a:t>
            </a:r>
            <a:endParaRPr lang="tr-TR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tr-TR" sz="2400" dirty="0" smtClean="0"/>
              <a:t>Proper design increases profitability in servicizing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 smtClean="0"/>
              <a:t>After a certain point profitability started to decrease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 smtClean="0"/>
              <a:t>For traditional supply chain model, design for remanufacture is meaningless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r-TR" sz="2400" dirty="0" smtClean="0"/>
              <a:t>Decreasing remanufacturing costs lead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 smtClean="0"/>
              <a:t>Higher number of leasing times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tr-TR" sz="2000" dirty="0" smtClean="0"/>
              <a:t>Higher profit rates</a:t>
            </a:r>
          </a:p>
          <a:p>
            <a:pPr>
              <a:buFont typeface="Wingdings" panose="05000000000000000000" pitchFamily="2" charset="2"/>
              <a:buChar char="q"/>
            </a:pPr>
            <a:endParaRPr lang="tr-TR" sz="2400" dirty="0"/>
          </a:p>
          <a:p>
            <a:pPr>
              <a:buFont typeface="Wingdings" panose="05000000000000000000" pitchFamily="2" charset="2"/>
              <a:buChar char="q"/>
            </a:pPr>
            <a:endParaRPr lang="tr-TR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tr-TR" sz="2400" dirty="0"/>
          </a:p>
          <a:p>
            <a:pPr>
              <a:buFont typeface="Wingdings" panose="05000000000000000000" pitchFamily="2" charset="2"/>
              <a:buChar char="q"/>
            </a:pPr>
            <a:endParaRPr lang="tr-TR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tr-TR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tr-TR" sz="24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Conclusions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430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Quality uncertainty of returns can be integrated in design function</a:t>
            </a:r>
          </a:p>
          <a:p>
            <a:endParaRPr lang="tr-TR" dirty="0" smtClean="0"/>
          </a:p>
          <a:p>
            <a:r>
              <a:rPr lang="tr-TR" dirty="0" smtClean="0"/>
              <a:t>Design function including design for reuse and design for upgrade, design for attractiveness of a product</a:t>
            </a:r>
          </a:p>
          <a:p>
            <a:endParaRPr lang="tr-TR" dirty="0"/>
          </a:p>
          <a:p>
            <a:r>
              <a:rPr lang="tr-TR" dirty="0" smtClean="0"/>
              <a:t>Environmental impact assesment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Future Works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627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096344"/>
          </a:xfrm>
        </p:spPr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QUESTIONS??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20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en-US" sz="3200" b="1" dirty="0" smtClean="0">
                <a:solidFill>
                  <a:schemeClr val="accent6">
                    <a:lumMod val="25000"/>
                  </a:schemeClr>
                </a:solidFill>
              </a:rPr>
              <a:t>Thank </a:t>
            </a:r>
            <a:r>
              <a:rPr lang="en-US" sz="3200" b="1" dirty="0">
                <a:solidFill>
                  <a:schemeClr val="accent6">
                    <a:lumMod val="25000"/>
                  </a:schemeClr>
                </a:solidFill>
              </a:rPr>
              <a:t>you for investing your valuable </a:t>
            </a:r>
            <a:r>
              <a:rPr lang="en-US" sz="3200" b="1" dirty="0" smtClean="0">
                <a:solidFill>
                  <a:schemeClr val="accent6">
                    <a:lumMod val="25000"/>
                  </a:schemeClr>
                </a:solidFill>
              </a:rPr>
              <a:t>time</a:t>
            </a:r>
            <a:r>
              <a:rPr lang="tr-TR" sz="3200" b="1" dirty="0" smtClean="0">
                <a:solidFill>
                  <a:schemeClr val="accent6">
                    <a:lumMod val="25000"/>
                  </a:schemeClr>
                </a:solidFill>
              </a:rPr>
              <a:t>!!</a:t>
            </a:r>
            <a:endParaRPr lang="en-US" sz="3200" b="1" dirty="0">
              <a:solidFill>
                <a:schemeClr val="accent6">
                  <a:lumMod val="2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24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Benefits of Product Recovery 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Economically: Cost </a:t>
            </a:r>
            <a:r>
              <a:rPr lang="tr-TR" dirty="0"/>
              <a:t>reductions, providing new business strategies, </a:t>
            </a:r>
            <a:r>
              <a:rPr lang="tr-TR" dirty="0" smtClean="0"/>
              <a:t>targeting </a:t>
            </a:r>
            <a:r>
              <a:rPr lang="tr-TR" dirty="0"/>
              <a:t>new market </a:t>
            </a:r>
            <a:r>
              <a:rPr lang="tr-TR" dirty="0" smtClean="0"/>
              <a:t>segment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Environmentally: Large </a:t>
            </a:r>
            <a:r>
              <a:rPr lang="tr-TR" dirty="0"/>
              <a:t>energy savings, cutting down on the amount of air pollution, and extending the lives of </a:t>
            </a:r>
            <a:r>
              <a:rPr lang="tr-TR" dirty="0" smtClean="0"/>
              <a:t>landfills.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Challenges in Product Recovery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Collection of returned products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Uncertain timing of product returns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Uncertain quantity of product returns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Quality of product returns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Balancing returns and demands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+mn-lt"/>
              </a:rPr>
              <a:t>INTRODUCTION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275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Servicizing strategies have a potential </a:t>
            </a:r>
            <a:endParaRPr lang="tr-TR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in </a:t>
            </a:r>
            <a:r>
              <a:rPr lang="tr-TR" dirty="0"/>
              <a:t>reducing </a:t>
            </a:r>
            <a:r>
              <a:rPr lang="tr-TR" dirty="0" smtClean="0"/>
              <a:t>uncertainties</a:t>
            </a:r>
            <a:r>
              <a:rPr lang="tr-TR" dirty="0"/>
              <a:t> </a:t>
            </a:r>
            <a:r>
              <a:rPr lang="tr-TR" dirty="0" smtClean="0"/>
              <a:t>of product recovery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in extending product’s lifecycle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tr-TR" dirty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Servicizing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Selling the functionality of the product, rather than the product itself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Manufacturer becomes service provider and keeps the owneship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Manufacturer produce more durable product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dirty="0" smtClean="0"/>
              <a:t>Fewer product is manufactured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dirty="0" smtClean="0"/>
              <a:t>Less resources employed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tr-TR" dirty="0" smtClean="0"/>
              <a:t>Less waste created</a:t>
            </a:r>
            <a:endParaRPr lang="tr-T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4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Closed loop supply chain includes product recovery activities such as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Used product acquisiton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P</a:t>
            </a:r>
            <a:r>
              <a:rPr lang="tr-TR" dirty="0" smtClean="0"/>
              <a:t>roduct classification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Remanufacturing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/>
              <a:t>R</a:t>
            </a:r>
            <a:r>
              <a:rPr lang="tr-TR" dirty="0" smtClean="0"/>
              <a:t>epair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Designing a well controlled product </a:t>
            </a:r>
            <a:r>
              <a:rPr lang="tr-TR" dirty="0"/>
              <a:t>recovery will provide a less problematic </a:t>
            </a:r>
            <a:r>
              <a:rPr lang="tr-TR" dirty="0" smtClean="0"/>
              <a:t>loop.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A good design facilitates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Testing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Disassembly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Reprocessing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A good design increases product reliability for mulitple life-cycles</a:t>
            </a:r>
          </a:p>
          <a:p>
            <a:pPr marL="39319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47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In this thesis, we investigate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tr-TR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tr-TR" dirty="0" smtClean="0"/>
              <a:t>Dynamic pricing mechanism for servicizing</a:t>
            </a:r>
          </a:p>
          <a:p>
            <a:pPr marL="393192" lvl="1" indent="0">
              <a:buNone/>
            </a:pPr>
            <a:endParaRPr lang="tr-TR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tr-TR" dirty="0" smtClean="0"/>
              <a:t>Profitability of servicizing with respect to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tr-TR" dirty="0" smtClean="0"/>
              <a:t>Product’s features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tr-TR" dirty="0" smtClean="0"/>
              <a:t>Product’s durability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tr-TR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tr-TR" dirty="0" smtClean="0"/>
              <a:t>Effect of proper design on servicizing strategies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78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Determine the optimal values of leasing components: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Optimal lifecycle for a product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Optimal number of times that a product is leased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Optimal price of a product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Consider the effects of proper design on profitability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tr-TR" dirty="0" smtClean="0"/>
              <a:t>Consider the effects of important parameters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Annual depreciation rate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Remanufactured product quality in the second hand market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r-TR" dirty="0" smtClean="0"/>
              <a:t>Remanufacturing cost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endParaRPr lang="en-US" dirty="0">
              <a:solidFill>
                <a:schemeClr val="accent6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87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761</TotalTime>
  <Words>1834</Words>
  <Application>Microsoft Office PowerPoint</Application>
  <PresentationFormat>On-screen Show (4:3)</PresentationFormat>
  <Paragraphs>844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Concourse</vt:lpstr>
      <vt:lpstr>Equation</vt:lpstr>
      <vt:lpstr>MathType 5.0 Equation</vt:lpstr>
      <vt:lpstr>Hande Gizem Yaman  M.S. Thesis Presentation  Thesis Supervisor: Assoc. Prof. Dr. Aybek Korugan</vt:lpstr>
      <vt:lpstr>PRESENTATION OUTLINE</vt:lpstr>
      <vt:lpstr>INTRODUCTION</vt:lpstr>
      <vt:lpstr>INTRODUCTION</vt:lpstr>
      <vt:lpstr>INTRODUCTION</vt:lpstr>
      <vt:lpstr>INTRODUCTION</vt:lpstr>
      <vt:lpstr>INTRODUCTION</vt:lpstr>
      <vt:lpstr>INTRODUCTION</vt:lpstr>
      <vt:lpstr>OBJECTIVES</vt:lpstr>
      <vt:lpstr>PROBLEM DEFINITION</vt:lpstr>
      <vt:lpstr>PROBLEM DEFINITION</vt:lpstr>
      <vt:lpstr>PROBLEM DEFINITION</vt:lpstr>
      <vt:lpstr>MODEL DESCRIPTION</vt:lpstr>
      <vt:lpstr>MODEL DESCRIPTION</vt:lpstr>
      <vt:lpstr>MODEL FORMULATION</vt:lpstr>
      <vt:lpstr>MODEL FORMULATION</vt:lpstr>
      <vt:lpstr>MODEL FORMULATION</vt:lpstr>
      <vt:lpstr>NUMERICAL ANALYSIS</vt:lpstr>
      <vt:lpstr>NUMERICAL ANALYSIS</vt:lpstr>
      <vt:lpstr>NUMERICAL ANALYSIS</vt:lpstr>
      <vt:lpstr>NUMERICAL ANALYSIS</vt:lpstr>
      <vt:lpstr>Sensitivity Analysis for Design Investment</vt:lpstr>
      <vt:lpstr>Sensitivity Analysis for Design Investment </vt:lpstr>
      <vt:lpstr>Sensitivity Analysis for Design Investment</vt:lpstr>
      <vt:lpstr>Sensitivity Analysis for Design Investment</vt:lpstr>
      <vt:lpstr>Sensitivity Analysis for Design Investment</vt:lpstr>
      <vt:lpstr>Sensitivity Analysis for α</vt:lpstr>
      <vt:lpstr>Sensitivity Analysis for α</vt:lpstr>
      <vt:lpstr>Sensitivity Analysis for α</vt:lpstr>
      <vt:lpstr>Sensitivity Analysis for α</vt:lpstr>
      <vt:lpstr>Sensitivity Analysis for β</vt:lpstr>
      <vt:lpstr>Sensitivity Analysis for β</vt:lpstr>
      <vt:lpstr>Disposal Cost vs Salvage Value</vt:lpstr>
      <vt:lpstr>Disposal Cost vs Salvage Value</vt:lpstr>
      <vt:lpstr>Disposal Cost vs Salvage Value</vt:lpstr>
      <vt:lpstr>Remanufacturing Cost</vt:lpstr>
      <vt:lpstr>Remanufacturing Cost</vt:lpstr>
      <vt:lpstr>Remanufacturing Cost</vt:lpstr>
      <vt:lpstr>Remanufacturing Cost</vt:lpstr>
      <vt:lpstr>Conclusions</vt:lpstr>
      <vt:lpstr>Future Works</vt:lpstr>
      <vt:lpstr>QUESTIONS??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Hande Gizem Yaman  M.S. Thesis Presentation  Thesis Supervisor: Assoc. Prof. Dr. Aybek Korugan</dc:title>
  <dc:creator>Hande Yaman</dc:creator>
  <cp:lastModifiedBy>Hande Yaman</cp:lastModifiedBy>
  <cp:revision>54</cp:revision>
  <dcterms:created xsi:type="dcterms:W3CDTF">2014-12-23T08:54:13Z</dcterms:created>
  <dcterms:modified xsi:type="dcterms:W3CDTF">2015-01-12T11:22:12Z</dcterms:modified>
</cp:coreProperties>
</file>